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336" r:id="rId2"/>
    <p:sldId id="435" r:id="rId3"/>
    <p:sldId id="613" r:id="rId4"/>
    <p:sldId id="503" r:id="rId5"/>
    <p:sldId id="507" r:id="rId6"/>
    <p:sldId id="522" r:id="rId7"/>
    <p:sldId id="523" r:id="rId8"/>
    <p:sldId id="534" r:id="rId9"/>
    <p:sldId id="566" r:id="rId10"/>
    <p:sldId id="567" r:id="rId11"/>
    <p:sldId id="530" r:id="rId12"/>
    <p:sldId id="533" r:id="rId13"/>
    <p:sldId id="531" r:id="rId14"/>
    <p:sldId id="628" r:id="rId15"/>
    <p:sldId id="528" r:id="rId16"/>
    <p:sldId id="529" r:id="rId17"/>
    <p:sldId id="532" r:id="rId18"/>
    <p:sldId id="535" r:id="rId19"/>
    <p:sldId id="536" r:id="rId20"/>
    <p:sldId id="621" r:id="rId21"/>
    <p:sldId id="569" r:id="rId22"/>
    <p:sldId id="572" r:id="rId23"/>
    <p:sldId id="573" r:id="rId24"/>
    <p:sldId id="624" r:id="rId25"/>
    <p:sldId id="625" r:id="rId26"/>
    <p:sldId id="631" r:id="rId27"/>
    <p:sldId id="629" r:id="rId28"/>
    <p:sldId id="626" r:id="rId29"/>
    <p:sldId id="632" r:id="rId30"/>
    <p:sldId id="627" r:id="rId31"/>
    <p:sldId id="574" r:id="rId32"/>
    <p:sldId id="630" r:id="rId33"/>
    <p:sldId id="577" r:id="rId34"/>
    <p:sldId id="579" r:id="rId35"/>
    <p:sldId id="620" r:id="rId36"/>
    <p:sldId id="591" r:id="rId37"/>
    <p:sldId id="615" r:id="rId38"/>
    <p:sldId id="619" r:id="rId39"/>
    <p:sldId id="592" r:id="rId40"/>
    <p:sldId id="616" r:id="rId41"/>
    <p:sldId id="589" r:id="rId42"/>
    <p:sldId id="600" r:id="rId43"/>
    <p:sldId id="609" r:id="rId44"/>
  </p:sldIdLst>
  <p:sldSz cx="9144000" cy="5143500" type="screen16x9"/>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8" autoAdjust="0"/>
    <p:restoredTop sz="94353" autoAdjust="0"/>
  </p:normalViewPr>
  <p:slideViewPr>
    <p:cSldViewPr>
      <p:cViewPr>
        <p:scale>
          <a:sx n="130" d="100"/>
          <a:sy n="130" d="100"/>
        </p:scale>
        <p:origin x="82" y="77"/>
      </p:cViewPr>
      <p:guideLst>
        <p:guide orient="horz" pos="1620"/>
        <p:guide pos="2880"/>
      </p:guideLst>
    </p:cSldViewPr>
  </p:slideViewPr>
  <p:outlineViewPr>
    <p:cViewPr>
      <p:scale>
        <a:sx n="33" d="100"/>
        <a:sy n="33" d="100"/>
      </p:scale>
      <p:origin x="20" y="1092"/>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1" d="100"/>
          <a:sy n="51" d="100"/>
        </p:scale>
        <p:origin x="265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tx>
            <c:strRef>
              <c:f>Feuil1!$B$1</c:f>
              <c:strCache>
                <c:ptCount val="1"/>
                <c:pt idx="0">
                  <c:v>Colonne1</c:v>
                </c:pt>
              </c:strCache>
            </c:strRef>
          </c:tx>
          <c:dPt>
            <c:idx val="0"/>
            <c:bubble3D val="0"/>
            <c:spPr>
              <a:solidFill>
                <a:srgbClr val="FF9900"/>
              </a:solidFill>
            </c:spPr>
            <c:extLst>
              <c:ext xmlns:c16="http://schemas.microsoft.com/office/drawing/2014/chart" uri="{C3380CC4-5D6E-409C-BE32-E72D297353CC}">
                <c16:uniqueId val="{00000001-4595-4BB2-A136-7C224C850938}"/>
              </c:ext>
            </c:extLst>
          </c:dPt>
          <c:dPt>
            <c:idx val="1"/>
            <c:bubble3D val="0"/>
            <c:spPr>
              <a:solidFill>
                <a:srgbClr val="FF3300"/>
              </a:solidFill>
            </c:spPr>
            <c:extLst>
              <c:ext xmlns:c16="http://schemas.microsoft.com/office/drawing/2014/chart" uri="{C3380CC4-5D6E-409C-BE32-E72D297353CC}">
                <c16:uniqueId val="{00000003-4595-4BB2-A136-7C224C850938}"/>
              </c:ext>
            </c:extLst>
          </c:dPt>
          <c:dPt>
            <c:idx val="2"/>
            <c:bubble3D val="0"/>
            <c:spPr>
              <a:solidFill>
                <a:srgbClr val="FF66CC"/>
              </a:solidFill>
              <a:ln>
                <a:solidFill>
                  <a:srgbClr val="66FF33"/>
                </a:solidFill>
              </a:ln>
            </c:spPr>
            <c:extLst>
              <c:ext xmlns:c16="http://schemas.microsoft.com/office/drawing/2014/chart" uri="{C3380CC4-5D6E-409C-BE32-E72D297353CC}">
                <c16:uniqueId val="{00000005-4595-4BB2-A136-7C224C850938}"/>
              </c:ext>
            </c:extLst>
          </c:dPt>
          <c:dPt>
            <c:idx val="3"/>
            <c:bubble3D val="0"/>
            <c:spPr>
              <a:solidFill>
                <a:srgbClr val="3399FF"/>
              </a:solidFill>
            </c:spPr>
            <c:extLst>
              <c:ext xmlns:c16="http://schemas.microsoft.com/office/drawing/2014/chart" uri="{C3380CC4-5D6E-409C-BE32-E72D297353CC}">
                <c16:uniqueId val="{00000007-4595-4BB2-A136-7C224C850938}"/>
              </c:ext>
            </c:extLst>
          </c:dPt>
          <c:dPt>
            <c:idx val="4"/>
            <c:bubble3D val="0"/>
            <c:spPr>
              <a:solidFill>
                <a:srgbClr val="66FF33"/>
              </a:solidFill>
            </c:spPr>
            <c:extLst>
              <c:ext xmlns:c16="http://schemas.microsoft.com/office/drawing/2014/chart" uri="{C3380CC4-5D6E-409C-BE32-E72D297353CC}">
                <c16:uniqueId val="{00000009-4595-4BB2-A136-7C224C850938}"/>
              </c:ext>
            </c:extLst>
          </c:dPt>
          <c:dPt>
            <c:idx val="5"/>
            <c:bubble3D val="0"/>
            <c:spPr>
              <a:solidFill>
                <a:srgbClr val="FFFF29"/>
              </a:solidFill>
            </c:spPr>
            <c:extLst>
              <c:ext xmlns:c16="http://schemas.microsoft.com/office/drawing/2014/chart" uri="{C3380CC4-5D6E-409C-BE32-E72D297353CC}">
                <c16:uniqueId val="{0000000B-4595-4BB2-A136-7C224C850938}"/>
              </c:ext>
            </c:extLst>
          </c:dPt>
          <c:cat>
            <c:numRef>
              <c:f>Feuil1!$A$2:$A$7</c:f>
              <c:numCache>
                <c:formatCode>General</c:formatCode>
                <c:ptCount val="6"/>
                <c:pt idx="0">
                  <c:v>1</c:v>
                </c:pt>
                <c:pt idx="1">
                  <c:v>2</c:v>
                </c:pt>
                <c:pt idx="2">
                  <c:v>3</c:v>
                </c:pt>
                <c:pt idx="3">
                  <c:v>4</c:v>
                </c:pt>
                <c:pt idx="4">
                  <c:v>5</c:v>
                </c:pt>
                <c:pt idx="5">
                  <c:v>6</c:v>
                </c:pt>
              </c:numCache>
            </c:numRef>
          </c:cat>
          <c:val>
            <c:numRef>
              <c:f>Feuil1!$B$2:$B$7</c:f>
              <c:numCache>
                <c:formatCode>General</c:formatCode>
                <c:ptCount val="6"/>
                <c:pt idx="0">
                  <c:v>16.66</c:v>
                </c:pt>
                <c:pt idx="1">
                  <c:v>16.66</c:v>
                </c:pt>
                <c:pt idx="2">
                  <c:v>16.66</c:v>
                </c:pt>
                <c:pt idx="3">
                  <c:v>16.66</c:v>
                </c:pt>
                <c:pt idx="4">
                  <c:v>16.66</c:v>
                </c:pt>
                <c:pt idx="5">
                  <c:v>16.66</c:v>
                </c:pt>
              </c:numCache>
            </c:numRef>
          </c:val>
          <c:extLst>
            <c:ext xmlns:c16="http://schemas.microsoft.com/office/drawing/2014/chart" uri="{C3380CC4-5D6E-409C-BE32-E72D297353CC}">
              <c16:uniqueId val="{0000000C-4595-4BB2-A136-7C224C850938}"/>
            </c:ext>
          </c:extLst>
        </c:ser>
        <c:dLbls>
          <c:showLegendKey val="0"/>
          <c:showVal val="0"/>
          <c:showCatName val="0"/>
          <c:showSerName val="0"/>
          <c:showPercent val="0"/>
          <c:showBubbleSize val="0"/>
          <c:showLeaderLines val="1"/>
        </c:dLbls>
        <c:firstSliceAng val="0"/>
      </c:pieChart>
      <c:spPr>
        <a:ln w="28575"/>
      </c:spPr>
    </c:plotArea>
    <c:plotVisOnly val="1"/>
    <c:dispBlanksAs val="gap"/>
    <c:showDLblsOverMax val="0"/>
  </c:chart>
  <c:txPr>
    <a:bodyPr/>
    <a:lstStyle/>
    <a:p>
      <a:pPr>
        <a:defRPr sz="1800"/>
      </a:pPr>
      <a:endParaRPr lang="fr-F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56CE0E7B-46B6-4532-86A3-A2508C369B5B}" type="datetimeFigureOut">
              <a:rPr lang="fr-FR" smtClean="0"/>
              <a:t>23/10/2023</a:t>
            </a:fld>
            <a:endParaRPr lang="fr-FR" dirty="0"/>
          </a:p>
        </p:txBody>
      </p:sp>
      <p:sp>
        <p:nvSpPr>
          <p:cNvPr id="4" name="Espace réservé du pied de page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400F83A0-6281-46B6-8006-05AF3444CC47}" type="slidenum">
              <a:rPr lang="fr-FR" smtClean="0"/>
              <a:t>‹N°›</a:t>
            </a:fld>
            <a:endParaRPr lang="fr-FR" dirty="0"/>
          </a:p>
        </p:txBody>
      </p:sp>
    </p:spTree>
    <p:extLst>
      <p:ext uri="{BB962C8B-B14F-4D97-AF65-F5344CB8AC3E}">
        <p14:creationId xmlns:p14="http://schemas.microsoft.com/office/powerpoint/2010/main" val="42855284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3078428" cy="511731"/>
          </a:xfrm>
          <a:prstGeom prst="rect">
            <a:avLst/>
          </a:prstGeom>
        </p:spPr>
        <p:txBody>
          <a:bodyPr vert="horz" lIns="94640" tIns="47320" rIns="94640" bIns="47320" rtlCol="0"/>
          <a:lstStyle>
            <a:lvl1pPr algn="l">
              <a:defRPr sz="1200"/>
            </a:lvl1pPr>
          </a:lstStyle>
          <a:p>
            <a:endParaRPr lang="en-US" dirty="0"/>
          </a:p>
        </p:txBody>
      </p:sp>
      <p:sp>
        <p:nvSpPr>
          <p:cNvPr id="3" name="Espace réservé de la date 2"/>
          <p:cNvSpPr>
            <a:spLocks noGrp="1"/>
          </p:cNvSpPr>
          <p:nvPr>
            <p:ph type="dt" idx="1"/>
          </p:nvPr>
        </p:nvSpPr>
        <p:spPr>
          <a:xfrm>
            <a:off x="4023992" y="1"/>
            <a:ext cx="3078428" cy="511731"/>
          </a:xfrm>
          <a:prstGeom prst="rect">
            <a:avLst/>
          </a:prstGeom>
        </p:spPr>
        <p:txBody>
          <a:bodyPr vert="horz" lIns="94640" tIns="47320" rIns="94640" bIns="47320" rtlCol="0"/>
          <a:lstStyle>
            <a:lvl1pPr algn="r">
              <a:defRPr sz="1200"/>
            </a:lvl1pPr>
          </a:lstStyle>
          <a:p>
            <a:fld id="{3250D6B8-3A63-45D7-AA49-43BD2890BB89}" type="datetimeFigureOut">
              <a:rPr lang="fr-FR" smtClean="0"/>
              <a:pPr/>
              <a:t>23/10/2023</a:t>
            </a:fld>
            <a:endParaRPr lang="en-US" dirty="0"/>
          </a:p>
        </p:txBody>
      </p:sp>
      <p:sp>
        <p:nvSpPr>
          <p:cNvPr id="4" name="Espace réservé de l'image des diapositives 3"/>
          <p:cNvSpPr>
            <a:spLocks noGrp="1" noRot="1" noChangeAspect="1"/>
          </p:cNvSpPr>
          <p:nvPr>
            <p:ph type="sldImg" idx="2"/>
          </p:nvPr>
        </p:nvSpPr>
        <p:spPr>
          <a:xfrm>
            <a:off x="141288" y="768350"/>
            <a:ext cx="6821487" cy="3836988"/>
          </a:xfrm>
          <a:prstGeom prst="rect">
            <a:avLst/>
          </a:prstGeom>
          <a:noFill/>
          <a:ln w="12700">
            <a:solidFill>
              <a:prstClr val="black"/>
            </a:solidFill>
          </a:ln>
        </p:spPr>
        <p:txBody>
          <a:bodyPr vert="horz" lIns="94640" tIns="47320" rIns="94640" bIns="47320" rtlCol="0" anchor="ctr"/>
          <a:lstStyle/>
          <a:p>
            <a:endParaRPr lang="en-US" dirty="0"/>
          </a:p>
        </p:txBody>
      </p:sp>
      <p:sp>
        <p:nvSpPr>
          <p:cNvPr id="5" name="Espace réservé des commentaires 4"/>
          <p:cNvSpPr>
            <a:spLocks noGrp="1"/>
          </p:cNvSpPr>
          <p:nvPr>
            <p:ph type="body" sz="quarter" idx="3"/>
          </p:nvPr>
        </p:nvSpPr>
        <p:spPr>
          <a:xfrm>
            <a:off x="710407" y="4861442"/>
            <a:ext cx="5683250" cy="4605576"/>
          </a:xfrm>
          <a:prstGeom prst="rect">
            <a:avLst/>
          </a:prstGeom>
        </p:spPr>
        <p:txBody>
          <a:bodyPr vert="horz" lIns="94640" tIns="47320" rIns="94640" bIns="473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9721107"/>
            <a:ext cx="3078428" cy="511731"/>
          </a:xfrm>
          <a:prstGeom prst="rect">
            <a:avLst/>
          </a:prstGeom>
        </p:spPr>
        <p:txBody>
          <a:bodyPr vert="horz" lIns="94640" tIns="47320" rIns="94640" bIns="47320" rtlCol="0" anchor="b"/>
          <a:lstStyle>
            <a:lvl1pPr algn="l">
              <a:defRPr sz="1200"/>
            </a:lvl1pPr>
          </a:lstStyle>
          <a:p>
            <a:endParaRPr lang="en-US" dirty="0"/>
          </a:p>
        </p:txBody>
      </p:sp>
      <p:sp>
        <p:nvSpPr>
          <p:cNvPr id="7" name="Espace réservé du numéro de diapositive 6"/>
          <p:cNvSpPr>
            <a:spLocks noGrp="1"/>
          </p:cNvSpPr>
          <p:nvPr>
            <p:ph type="sldNum" sz="quarter" idx="5"/>
          </p:nvPr>
        </p:nvSpPr>
        <p:spPr>
          <a:xfrm>
            <a:off x="4023992" y="9721107"/>
            <a:ext cx="3078428" cy="511731"/>
          </a:xfrm>
          <a:prstGeom prst="rect">
            <a:avLst/>
          </a:prstGeom>
        </p:spPr>
        <p:txBody>
          <a:bodyPr vert="horz" lIns="94640" tIns="47320" rIns="94640" bIns="47320" rtlCol="0" anchor="b"/>
          <a:lstStyle>
            <a:lvl1pPr algn="r">
              <a:defRPr sz="1200"/>
            </a:lvl1pPr>
          </a:lstStyle>
          <a:p>
            <a:fld id="{467A4EC1-5C8E-4A87-AEC9-104DC4A31C16}" type="slidenum">
              <a:rPr lang="en-US" smtClean="0"/>
              <a:pPr/>
              <a:t>‹N°›</a:t>
            </a:fld>
            <a:endParaRPr lang="en-US" dirty="0"/>
          </a:p>
        </p:txBody>
      </p:sp>
    </p:spTree>
    <p:extLst>
      <p:ext uri="{BB962C8B-B14F-4D97-AF65-F5344CB8AC3E}">
        <p14:creationId xmlns:p14="http://schemas.microsoft.com/office/powerpoint/2010/main" val="809033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r.wiktionary.org/w/index.php?title=intelligentia&amp;action=edit&amp;redlink=1" TargetMode="External"/><Relationship Id="rId7" Type="http://schemas.openxmlformats.org/officeDocument/2006/relationships/hyperlink" Target="https://fr.wiktionary.org/wiki/lego"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fr.wiktionary.org/wiki/inter-" TargetMode="External"/><Relationship Id="rId5" Type="http://schemas.openxmlformats.org/officeDocument/2006/relationships/hyperlink" Target="https://fr.wiktionary.org/wiki/intellegere" TargetMode="External"/><Relationship Id="rId4" Type="http://schemas.openxmlformats.org/officeDocument/2006/relationships/hyperlink" Target="https://fr.wiktionary.org/wiki/compr%C3%A9hens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41288" y="768350"/>
            <a:ext cx="6821487" cy="3836988"/>
          </a:xfrm>
        </p:spPr>
      </p:sp>
      <p:sp>
        <p:nvSpPr>
          <p:cNvPr id="3" name="Espace réservé des commentaires 2"/>
          <p:cNvSpPr>
            <a:spLocks noGrp="1"/>
          </p:cNvSpPr>
          <p:nvPr>
            <p:ph type="body" idx="1"/>
          </p:nvPr>
        </p:nvSpPr>
        <p:spPr/>
        <p:txBody>
          <a:bodyPr>
            <a:normAutofit/>
          </a:bodyPr>
          <a:lstStyle/>
          <a:p>
            <a:r>
              <a:rPr lang="fr-FR" i="1" dirty="0"/>
              <a:t>(XII</a:t>
            </a:r>
            <a:r>
              <a:rPr lang="fr-FR" i="1" baseline="30000" dirty="0"/>
              <a:t>e</a:t>
            </a:r>
            <a:r>
              <a:rPr lang="fr-FR" i="1" dirty="0"/>
              <a:t> siècle)</a:t>
            </a:r>
            <a:r>
              <a:rPr lang="fr-FR" dirty="0"/>
              <a:t> Emprunté au latin </a:t>
            </a:r>
            <a:r>
              <a:rPr lang="fr-FR" i="1" dirty="0" err="1">
                <a:hlinkClick r:id="rId3" tooltip="intelligentia (page inexistante)"/>
              </a:rPr>
              <a:t>intelligentia</a:t>
            </a:r>
            <a:r>
              <a:rPr lang="fr-FR" dirty="0"/>
              <a:t>, « faculté de percevoir, </a:t>
            </a:r>
            <a:r>
              <a:rPr lang="fr-FR" dirty="0">
                <a:hlinkClick r:id="rId4" tooltip="compréhension"/>
              </a:rPr>
              <a:t>compréhension</a:t>
            </a:r>
            <a:r>
              <a:rPr lang="fr-FR" dirty="0"/>
              <a:t>, intelligence », dérivé de </a:t>
            </a:r>
            <a:r>
              <a:rPr lang="fr-FR" i="1" dirty="0" err="1">
                <a:hlinkClick r:id="rId5" tooltip="intellegere"/>
              </a:rPr>
              <a:t>intellĕgĕre</a:t>
            </a:r>
            <a:r>
              <a:rPr lang="fr-FR" dirty="0"/>
              <a:t> (« discerner, saisir, comprendre »), composé du préfixe </a:t>
            </a:r>
            <a:r>
              <a:rPr lang="fr-FR" i="1" dirty="0">
                <a:hlinkClick r:id="rId6" tooltip="inter-"/>
              </a:rPr>
              <a:t>inter-</a:t>
            </a:r>
            <a:r>
              <a:rPr lang="fr-FR" dirty="0"/>
              <a:t> (« entre ») et du verbe </a:t>
            </a:r>
            <a:r>
              <a:rPr lang="fr-FR" i="1" dirty="0" err="1">
                <a:hlinkClick r:id="rId7" tooltip="lego"/>
              </a:rPr>
              <a:t>lĕgĕre</a:t>
            </a:r>
            <a:r>
              <a:rPr lang="fr-FR" dirty="0"/>
              <a:t> (« cueillir, choisir, lire »). Étymologiquement, l’intelligence consiste à faire un choix, une sélection.</a:t>
            </a:r>
          </a:p>
          <a:p>
            <a:endParaRPr lang="fr-FR" dirty="0"/>
          </a:p>
          <a:p>
            <a:endParaRPr lang="fr-FR" dirty="0"/>
          </a:p>
          <a:p>
            <a:r>
              <a:rPr lang="en-US" dirty="0"/>
              <a:t>https://eridanis.wistia.com/medias/rtbdcx0b4o</a:t>
            </a:r>
          </a:p>
        </p:txBody>
      </p:sp>
      <p:sp>
        <p:nvSpPr>
          <p:cNvPr id="4" name="Espace réservé du numéro de diapositive 3"/>
          <p:cNvSpPr>
            <a:spLocks noGrp="1"/>
          </p:cNvSpPr>
          <p:nvPr>
            <p:ph type="sldNum" sz="quarter" idx="10"/>
          </p:nvPr>
        </p:nvSpPr>
        <p:spPr/>
        <p:txBody>
          <a:bodyPr/>
          <a:lstStyle/>
          <a:p>
            <a:fld id="{467A4EC1-5C8E-4A87-AEC9-104DC4A31C16}" type="slidenum">
              <a:rPr lang="en-US" smtClean="0"/>
              <a:pPr/>
              <a:t>1</a:t>
            </a:fld>
            <a:endParaRPr lang="en-US"/>
          </a:p>
        </p:txBody>
      </p:sp>
    </p:spTree>
    <p:extLst>
      <p:ext uri="{BB962C8B-B14F-4D97-AF65-F5344CB8AC3E}">
        <p14:creationId xmlns:p14="http://schemas.microsoft.com/office/powerpoint/2010/main" val="104214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467A4EC1-5C8E-4A87-AEC9-104DC4A31C16}" type="slidenum">
              <a:rPr lang="en-US" smtClean="0"/>
              <a:pPr/>
              <a:t>4</a:t>
            </a:fld>
            <a:endParaRPr lang="en-US"/>
          </a:p>
        </p:txBody>
      </p:sp>
    </p:spTree>
    <p:extLst>
      <p:ext uri="{BB962C8B-B14F-4D97-AF65-F5344CB8AC3E}">
        <p14:creationId xmlns:p14="http://schemas.microsoft.com/office/powerpoint/2010/main" val="2339089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xfrm>
            <a:off x="141288" y="768350"/>
            <a:ext cx="6821487" cy="3836988"/>
          </a:xfrm>
          <a:noFill/>
          <a:ln>
            <a:solidFill>
              <a:srgbClr val="000000"/>
            </a:solidFill>
            <a:miter lim="800000"/>
            <a:headEnd/>
            <a:tailEnd/>
          </a:ln>
        </p:spPr>
      </p:sp>
      <p:sp>
        <p:nvSpPr>
          <p:cNvPr id="19459" name="Notes Placeholder 2"/>
          <p:cNvSpPr>
            <a:spLocks noGrp="1"/>
          </p:cNvSpPr>
          <p:nvPr>
            <p:ph type="body" idx="1"/>
          </p:nvPr>
        </p:nvSpPr>
        <p:spPr bwMode="auto">
          <a:noFill/>
        </p:spPr>
        <p:txBody>
          <a:bodyPr/>
          <a:lstStyle/>
          <a:p>
            <a:pPr eaLnBrk="1" hangingPunct="1">
              <a:spcBef>
                <a:spcPct val="0"/>
              </a:spcBef>
            </a:pPr>
            <a:endParaRPr lang="en-US" dirty="0"/>
          </a:p>
          <a:p>
            <a:pPr eaLnBrk="1" hangingPunct="1">
              <a:spcBef>
                <a:spcPct val="0"/>
              </a:spcBef>
            </a:pPr>
            <a:endParaRPr lang="en-US" dirty="0"/>
          </a:p>
        </p:txBody>
      </p:sp>
      <p:sp>
        <p:nvSpPr>
          <p:cNvPr id="19460" name="Slide Number Placeholder 3"/>
          <p:cNvSpPr>
            <a:spLocks noGrp="1"/>
          </p:cNvSpPr>
          <p:nvPr>
            <p:ph type="sldNum" sz="quarter" idx="5"/>
          </p:nvPr>
        </p:nvSpPr>
        <p:spPr bwMode="auto">
          <a:noFill/>
          <a:ln>
            <a:miter lim="800000"/>
            <a:headEnd/>
            <a:tailEnd/>
          </a:ln>
        </p:spPr>
        <p:txBody>
          <a:bodyPr/>
          <a:lstStyle/>
          <a:p>
            <a:fld id="{134E80C1-945E-4797-9D39-5947980A5B51}" type="slidenum">
              <a:rPr lang="en-US"/>
              <a:pPr/>
              <a:t>5</a:t>
            </a:fld>
            <a:endParaRPr lang="en-US"/>
          </a:p>
        </p:txBody>
      </p:sp>
    </p:spTree>
    <p:extLst>
      <p:ext uri="{BB962C8B-B14F-4D97-AF65-F5344CB8AC3E}">
        <p14:creationId xmlns:p14="http://schemas.microsoft.com/office/powerpoint/2010/main" val="4058740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7A4EC1-5C8E-4A87-AEC9-104DC4A31C16}" type="slidenum">
              <a:rPr lang="en-US" smtClean="0"/>
              <a:pPr/>
              <a:t>7</a:t>
            </a:fld>
            <a:endParaRPr lang="en-US"/>
          </a:p>
        </p:txBody>
      </p:sp>
    </p:spTree>
    <p:extLst>
      <p:ext uri="{BB962C8B-B14F-4D97-AF65-F5344CB8AC3E}">
        <p14:creationId xmlns:p14="http://schemas.microsoft.com/office/powerpoint/2010/main" val="371549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machine </a:t>
            </a:r>
            <a:r>
              <a:rPr lang="fr-FR" dirty="0" err="1"/>
              <a:t>learning</a:t>
            </a:r>
            <a:r>
              <a:rPr lang="fr-FR" dirty="0"/>
              <a:t> – ou apprentissage automatique – n’est pas une discipline nouvelle. Mais elle prend tout son sens avec l’arrivée des </a:t>
            </a:r>
            <a:r>
              <a:rPr lang="fr-FR" dirty="0" err="1"/>
              <a:t>Big</a:t>
            </a:r>
            <a:r>
              <a:rPr lang="fr-FR" dirty="0"/>
              <a:t> Data.</a:t>
            </a:r>
          </a:p>
          <a:p>
            <a:r>
              <a:rPr lang="fr-FR" dirty="0"/>
              <a:t>Cela consiste en la mise en place </a:t>
            </a:r>
            <a:r>
              <a:rPr lang="fr-FR" b="1" dirty="0"/>
              <a:t>d’algorithmes</a:t>
            </a:r>
            <a:r>
              <a:rPr lang="fr-FR" dirty="0"/>
              <a:t> en vue d’obtenir une </a:t>
            </a:r>
            <a:r>
              <a:rPr lang="fr-FR" b="1" dirty="0"/>
              <a:t>analyse prédictive</a:t>
            </a:r>
            <a:r>
              <a:rPr lang="fr-FR" dirty="0"/>
              <a:t> à partir de données, dans un but précis.</a:t>
            </a:r>
          </a:p>
          <a:p>
            <a:r>
              <a:rPr lang="fr-FR" dirty="0"/>
              <a:t>C’est en quelque sorte </a:t>
            </a:r>
            <a:r>
              <a:rPr lang="fr-FR" b="1" dirty="0"/>
              <a:t>l’apprentissage par l’exemple</a:t>
            </a:r>
            <a:r>
              <a:rPr lang="fr-FR" dirty="0"/>
              <a:t>. En fait, on va créer un programme qui crée un programme, plutôt que de tenter de définir des règles qui définissent avec certitude un évènement. On imagine qu’avec une masse importante de donnée, définir des règles serait fastidieux!</a:t>
            </a:r>
          </a:p>
          <a:p>
            <a:endParaRPr lang="fr-FR" dirty="0"/>
          </a:p>
        </p:txBody>
      </p:sp>
      <p:sp>
        <p:nvSpPr>
          <p:cNvPr id="4" name="Espace réservé du numéro de diapositive 3"/>
          <p:cNvSpPr>
            <a:spLocks noGrp="1"/>
          </p:cNvSpPr>
          <p:nvPr>
            <p:ph type="sldNum" sz="quarter" idx="10"/>
          </p:nvPr>
        </p:nvSpPr>
        <p:spPr/>
        <p:txBody>
          <a:bodyPr/>
          <a:lstStyle/>
          <a:p>
            <a:fld id="{467A4EC1-5C8E-4A87-AEC9-104DC4A31C16}" type="slidenum">
              <a:rPr lang="en-US" smtClean="0"/>
              <a:pPr/>
              <a:t>9</a:t>
            </a:fld>
            <a:endParaRPr lang="en-US"/>
          </a:p>
        </p:txBody>
      </p:sp>
    </p:spTree>
    <p:extLst>
      <p:ext uri="{BB962C8B-B14F-4D97-AF65-F5344CB8AC3E}">
        <p14:creationId xmlns:p14="http://schemas.microsoft.com/office/powerpoint/2010/main" val="87045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7A4EC1-5C8E-4A87-AEC9-104DC4A31C16}" type="slidenum">
              <a:rPr lang="en-US" smtClean="0"/>
              <a:pPr/>
              <a:t>22</a:t>
            </a:fld>
            <a:endParaRPr lang="en-US"/>
          </a:p>
        </p:txBody>
      </p:sp>
    </p:spTree>
    <p:extLst>
      <p:ext uri="{BB962C8B-B14F-4D97-AF65-F5344CB8AC3E}">
        <p14:creationId xmlns:p14="http://schemas.microsoft.com/office/powerpoint/2010/main" val="348587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a:t>Broker = </a:t>
            </a:r>
            <a:r>
              <a:rPr lang="en-US" dirty="0" err="1"/>
              <a:t>Mettre</a:t>
            </a:r>
            <a:r>
              <a:rPr lang="en-US" dirty="0"/>
              <a:t> en relation</a:t>
            </a:r>
          </a:p>
          <a:p>
            <a:r>
              <a:rPr lang="fr-FR" sz="1600" b="0" dirty="0"/>
              <a:t>Protocole : Principe d’échange d’information entre deux machines distantes</a:t>
            </a:r>
          </a:p>
          <a:p>
            <a:r>
              <a:rPr lang="fr-FR" sz="1600" b="0" dirty="0"/>
              <a:t>La plupart des protocoles existants sont standardisés</a:t>
            </a:r>
          </a:p>
          <a:p>
            <a:r>
              <a:rPr lang="fr-FR" sz="1600" b="0" dirty="0"/>
              <a:t>Il existe plusieurs centaines de protocoles</a:t>
            </a:r>
          </a:p>
          <a:p>
            <a:r>
              <a:rPr lang="fr-FR" sz="1600" b="0" dirty="0"/>
              <a:t>Chaque Protocole est associé à un ou plusieurs numéros de Port.</a:t>
            </a:r>
          </a:p>
          <a:p>
            <a:r>
              <a:rPr lang="fr-FR" sz="1600" dirty="0"/>
              <a:t>Principaux protocoles:</a:t>
            </a:r>
          </a:p>
          <a:p>
            <a:pPr lvl="1"/>
            <a:r>
              <a:rPr lang="fr-FR" sz="1200" b="0" dirty="0"/>
              <a:t>IP (protocole de routage)</a:t>
            </a:r>
          </a:p>
          <a:p>
            <a:pPr lvl="1"/>
            <a:r>
              <a:rPr lang="fr-FR" sz="1200" dirty="0"/>
              <a:t>TCP, UDP</a:t>
            </a:r>
            <a:r>
              <a:rPr lang="fr-FR" sz="1200" b="0" dirty="0"/>
              <a:t> (protocole de transport, TCP=fiable, UDP=non fiable)</a:t>
            </a:r>
          </a:p>
          <a:p>
            <a:pPr lvl="1"/>
            <a:r>
              <a:rPr lang="fr-FR" sz="1200" dirty="0"/>
              <a:t>HTTP (web)</a:t>
            </a:r>
          </a:p>
          <a:p>
            <a:pPr lvl="1"/>
            <a:r>
              <a:rPr lang="fr-FR" sz="1200" dirty="0"/>
              <a:t>SMTP, POP, IMAP (Mail)</a:t>
            </a:r>
          </a:p>
          <a:p>
            <a:endParaRPr lang="en-US" dirty="0"/>
          </a:p>
        </p:txBody>
      </p:sp>
      <p:sp>
        <p:nvSpPr>
          <p:cNvPr id="4" name="Espace réservé du numéro de diapositive 3"/>
          <p:cNvSpPr>
            <a:spLocks noGrp="1"/>
          </p:cNvSpPr>
          <p:nvPr>
            <p:ph type="sldNum" sz="quarter" idx="10"/>
          </p:nvPr>
        </p:nvSpPr>
        <p:spPr/>
        <p:txBody>
          <a:bodyPr/>
          <a:lstStyle/>
          <a:p>
            <a:fld id="{467A4EC1-5C8E-4A87-AEC9-104DC4A31C16}" type="slidenum">
              <a:rPr lang="en-US" smtClean="0"/>
              <a:pPr/>
              <a:t>31</a:t>
            </a:fld>
            <a:endParaRPr lang="en-US"/>
          </a:p>
        </p:txBody>
      </p:sp>
    </p:spTree>
    <p:extLst>
      <p:ext uri="{BB962C8B-B14F-4D97-AF65-F5344CB8AC3E}">
        <p14:creationId xmlns:p14="http://schemas.microsoft.com/office/powerpoint/2010/main" val="4252107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a:t>Broker = </a:t>
            </a:r>
            <a:r>
              <a:rPr lang="en-US" dirty="0" err="1"/>
              <a:t>Mettre</a:t>
            </a:r>
            <a:r>
              <a:rPr lang="en-US" dirty="0"/>
              <a:t> en relation</a:t>
            </a:r>
          </a:p>
          <a:p>
            <a:r>
              <a:rPr lang="fr-FR" sz="1600" b="0" dirty="0"/>
              <a:t>Protocole : Principe d’échange d’information entre deux machines distantes</a:t>
            </a:r>
          </a:p>
          <a:p>
            <a:r>
              <a:rPr lang="fr-FR" sz="1600" b="0" dirty="0"/>
              <a:t>La plupart des protocoles existants sont standardisés</a:t>
            </a:r>
          </a:p>
          <a:p>
            <a:r>
              <a:rPr lang="fr-FR" sz="1600" b="0" dirty="0"/>
              <a:t>Il existe plusieurs centaines de protocoles</a:t>
            </a:r>
          </a:p>
          <a:p>
            <a:r>
              <a:rPr lang="fr-FR" sz="1600" b="0" dirty="0"/>
              <a:t>Chaque Protocole est associé à un ou plusieurs numéros de Port.</a:t>
            </a:r>
          </a:p>
          <a:p>
            <a:r>
              <a:rPr lang="fr-FR" sz="1600" dirty="0"/>
              <a:t>Principaux protocoles:</a:t>
            </a:r>
          </a:p>
          <a:p>
            <a:pPr lvl="1"/>
            <a:r>
              <a:rPr lang="fr-FR" sz="1200" b="0" dirty="0"/>
              <a:t>IP (protocole de routage)</a:t>
            </a:r>
          </a:p>
          <a:p>
            <a:pPr lvl="1"/>
            <a:r>
              <a:rPr lang="fr-FR" sz="1200" dirty="0"/>
              <a:t>TCP, UDP</a:t>
            </a:r>
            <a:r>
              <a:rPr lang="fr-FR" sz="1200" b="0" dirty="0"/>
              <a:t> (protocole de transport, TCP=fiable, UDP=non fiable)</a:t>
            </a:r>
          </a:p>
          <a:p>
            <a:pPr lvl="1"/>
            <a:r>
              <a:rPr lang="fr-FR" sz="1200" dirty="0"/>
              <a:t>HTTP (web)</a:t>
            </a:r>
          </a:p>
          <a:p>
            <a:pPr lvl="1"/>
            <a:r>
              <a:rPr lang="fr-FR" sz="1200" dirty="0"/>
              <a:t>SMTP, POP, IMAP (Mail)</a:t>
            </a:r>
          </a:p>
          <a:p>
            <a:endParaRPr lang="en-US" dirty="0"/>
          </a:p>
        </p:txBody>
      </p:sp>
      <p:sp>
        <p:nvSpPr>
          <p:cNvPr id="4" name="Espace réservé du numéro de diapositive 3"/>
          <p:cNvSpPr>
            <a:spLocks noGrp="1"/>
          </p:cNvSpPr>
          <p:nvPr>
            <p:ph type="sldNum" sz="quarter" idx="10"/>
          </p:nvPr>
        </p:nvSpPr>
        <p:spPr/>
        <p:txBody>
          <a:bodyPr/>
          <a:lstStyle/>
          <a:p>
            <a:fld id="{467A4EC1-5C8E-4A87-AEC9-104DC4A31C16}" type="slidenum">
              <a:rPr lang="en-US" smtClean="0"/>
              <a:pPr/>
              <a:t>32</a:t>
            </a:fld>
            <a:endParaRPr lang="en-US"/>
          </a:p>
        </p:txBody>
      </p:sp>
    </p:spTree>
    <p:extLst>
      <p:ext uri="{BB962C8B-B14F-4D97-AF65-F5344CB8AC3E}">
        <p14:creationId xmlns:p14="http://schemas.microsoft.com/office/powerpoint/2010/main" val="225446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a:t>When an </a:t>
            </a:r>
            <a:r>
              <a:rPr lang="en-US" dirty="0" err="1"/>
              <a:t>mbed</a:t>
            </a:r>
            <a:r>
              <a:rPr lang="en-US" dirty="0"/>
              <a:t> device is </a:t>
            </a:r>
            <a:r>
              <a:rPr lang="en-US" b="1" dirty="0"/>
              <a:t>running in registered mode</a:t>
            </a:r>
            <a:r>
              <a:rPr lang="en-US" dirty="0"/>
              <a:t> you can send it commands from a Watson </a:t>
            </a:r>
            <a:r>
              <a:rPr lang="en-US" dirty="0" err="1"/>
              <a:t>IoT</a:t>
            </a:r>
            <a:r>
              <a:rPr lang="en-US" dirty="0"/>
              <a:t> application. By way of illustration, the sample code that you have loaded into the device supports a simple command that will make the device’s onboard LED blink at a specified rate.</a:t>
            </a:r>
          </a:p>
          <a:p>
            <a:r>
              <a:rPr lang="en-US" dirty="0"/>
              <a:t>You can try this out by writing an application which connects to the Watson </a:t>
            </a:r>
            <a:r>
              <a:rPr lang="en-US" dirty="0" err="1"/>
              <a:t>IoT</a:t>
            </a:r>
            <a:r>
              <a:rPr lang="en-US" dirty="0"/>
              <a:t> and publishes a message to the device.</a:t>
            </a:r>
          </a:p>
          <a:p>
            <a:r>
              <a:rPr lang="en-US" dirty="0"/>
              <a:t>The payload of this command message should be: { "rate": }</a:t>
            </a:r>
          </a:p>
          <a:p>
            <a:r>
              <a:rPr lang="en-US" dirty="0"/>
              <a:t>The device’s topic is: </a:t>
            </a:r>
            <a:r>
              <a:rPr lang="en-US" b="1" dirty="0"/>
              <a:t>iot-2/type//id//</a:t>
            </a:r>
            <a:r>
              <a:rPr lang="en-US" b="1" dirty="0" err="1"/>
              <a:t>cmd</a:t>
            </a:r>
            <a:r>
              <a:rPr lang="en-US" b="1" dirty="0"/>
              <a:t>/blink/</a:t>
            </a:r>
            <a:r>
              <a:rPr lang="en-US" b="1" dirty="0" err="1"/>
              <a:t>fmt</a:t>
            </a:r>
            <a:r>
              <a:rPr lang="en-US" b="1" dirty="0"/>
              <a:t>/</a:t>
            </a:r>
            <a:r>
              <a:rPr lang="en-US" b="1" dirty="0" err="1"/>
              <a:t>json</a:t>
            </a:r>
            <a:endParaRPr lang="en-US" dirty="0"/>
          </a:p>
          <a:p>
            <a:r>
              <a:rPr lang="en-US" i="1" dirty="0"/>
              <a:t>Note: Sending a rate of 0 will cause the LED to stop blinking.</a:t>
            </a:r>
            <a:endParaRPr lang="en-US"/>
          </a:p>
          <a:p>
            <a:endParaRPr lang="en-US"/>
          </a:p>
        </p:txBody>
      </p:sp>
      <p:sp>
        <p:nvSpPr>
          <p:cNvPr id="4" name="Espace réservé du numéro de diapositive 3"/>
          <p:cNvSpPr>
            <a:spLocks noGrp="1"/>
          </p:cNvSpPr>
          <p:nvPr>
            <p:ph type="sldNum" sz="quarter" idx="10"/>
          </p:nvPr>
        </p:nvSpPr>
        <p:spPr/>
        <p:txBody>
          <a:bodyPr/>
          <a:lstStyle/>
          <a:p>
            <a:fld id="{467A4EC1-5C8E-4A87-AEC9-104DC4A31C16}" type="slidenum">
              <a:rPr lang="en-US" smtClean="0"/>
              <a:pPr/>
              <a:t>43</a:t>
            </a:fld>
            <a:endParaRPr lang="en-US"/>
          </a:p>
        </p:txBody>
      </p:sp>
    </p:spTree>
    <p:extLst>
      <p:ext uri="{BB962C8B-B14F-4D97-AF65-F5344CB8AC3E}">
        <p14:creationId xmlns:p14="http://schemas.microsoft.com/office/powerpoint/2010/main" val="2437635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597820"/>
            <a:ext cx="7772400" cy="1102519"/>
          </a:xfrm>
        </p:spPr>
        <p:txBody>
          <a:bodyPr/>
          <a:lstStyle/>
          <a:p>
            <a:r>
              <a:rPr lang="fr-FR"/>
              <a:t>Cliquez pour modifier le style du titre</a:t>
            </a:r>
            <a:endParaRPr lang="en-US"/>
          </a:p>
        </p:txBody>
      </p:sp>
      <p:sp>
        <p:nvSpPr>
          <p:cNvPr id="3" name="Sous-titr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en-US"/>
          </a:p>
        </p:txBody>
      </p:sp>
      <p:sp>
        <p:nvSpPr>
          <p:cNvPr id="4" name="Espace réservé de la date 3"/>
          <p:cNvSpPr>
            <a:spLocks noGrp="1"/>
          </p:cNvSpPr>
          <p:nvPr>
            <p:ph type="dt" sz="half" idx="10"/>
          </p:nvPr>
        </p:nvSpPr>
        <p:spPr>
          <a:xfrm>
            <a:off x="714348" y="4429138"/>
            <a:ext cx="2133600" cy="273844"/>
          </a:xfrm>
        </p:spPr>
        <p:txBody>
          <a:bodyPr/>
          <a:lstStyle/>
          <a:p>
            <a:fld id="{B0854C17-AC63-494C-98EA-76591653EE36}" type="datetimeFigureOut">
              <a:rPr lang="fr-FR" smtClean="0"/>
              <a:pPr/>
              <a:t>23/10/2023</a:t>
            </a:fld>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12EECD50-76FB-4F12-86E0-B7149DF38376}" type="slidenum">
              <a:rPr lang="en-US" smtClean="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a:xfrm>
            <a:off x="357158" y="4869656"/>
            <a:ext cx="2133600" cy="273844"/>
          </a:xfrm>
        </p:spPr>
        <p:txBody>
          <a:bodyPr/>
          <a:lstStyle/>
          <a:p>
            <a:fld id="{B0854C17-AC63-494C-98EA-76591653EE36}" type="datetimeFigureOut">
              <a:rPr lang="fr-FR" smtClean="0"/>
              <a:pPr/>
              <a:t>23/10/2023</a:t>
            </a:fld>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12EECD50-76FB-4F12-86E0-B7149DF38376}" type="slidenum">
              <a:rPr lang="en-US" smtClean="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5" name="Espace réservé du numéro de diapositive 4"/>
          <p:cNvSpPr>
            <a:spLocks noGrp="1"/>
          </p:cNvSpPr>
          <p:nvPr>
            <p:ph type="sldNum" sz="quarter" idx="12"/>
          </p:nvPr>
        </p:nvSpPr>
        <p:spPr/>
        <p:txBody>
          <a:bodyPr/>
          <a:lstStyle/>
          <a:p>
            <a:fld id="{12EECD50-76FB-4F12-86E0-B7149DF38376}" type="slidenum">
              <a:rPr lang="en-US" smtClean="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lumMod val="20000"/>
              <a:lumOff val="8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Espace réservé de la date 1"/>
          <p:cNvSpPr>
            <a:spLocks noGrp="1"/>
          </p:cNvSpPr>
          <p:nvPr>
            <p:ph type="dt" sz="half" idx="10"/>
          </p:nvPr>
        </p:nvSpPr>
        <p:spPr/>
        <p:txBody>
          <a:bodyPr/>
          <a:lstStyle/>
          <a:p>
            <a:fld id="{B0854C17-AC63-494C-98EA-76591653EE36}" type="datetimeFigureOut">
              <a:rPr lang="fr-FR" smtClean="0"/>
              <a:pPr/>
              <a:t>23/10/2023</a:t>
            </a:fld>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12EECD50-76FB-4F12-86E0-B7149DF38376}" type="slidenum">
              <a:rPr lang="en-US" smtClean="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7" y="627535"/>
            <a:ext cx="7737475" cy="371475"/>
          </a:xfrm>
        </p:spPr>
        <p:txBody>
          <a:bodyPr/>
          <a:lstStyle/>
          <a:p>
            <a:r>
              <a:rPr lang="de-DE"/>
              <a:t>Mastertitelformat bearbeiten</a:t>
            </a:r>
          </a:p>
        </p:txBody>
      </p:sp>
      <p:sp>
        <p:nvSpPr>
          <p:cNvPr id="3" name="Inhaltsplatzhalter 2"/>
          <p:cNvSpPr>
            <a:spLocks noGrp="1"/>
          </p:cNvSpPr>
          <p:nvPr>
            <p:ph idx="1"/>
          </p:nvPr>
        </p:nvSpPr>
        <p:spPr>
          <a:xfrm>
            <a:off x="263527" y="1113310"/>
            <a:ext cx="8626475" cy="3397250"/>
          </a:xfrm>
        </p:spPr>
        <p:txBody>
          <a:bodyPr/>
          <a:lstStyle>
            <a:lvl2pPr>
              <a:buClr>
                <a:schemeClr val="accent2"/>
              </a:buClr>
              <a:defRPr/>
            </a:lvl2pPr>
            <a:lvl3pPr>
              <a:buClr>
                <a:schemeClr val="accent3"/>
              </a:buClr>
              <a:defRPr/>
            </a:lvl3pPr>
            <a:lvl4pPr>
              <a:buClr>
                <a:schemeClr val="accent4"/>
              </a:buClr>
              <a:defRPr/>
            </a:lvl4pPr>
            <a:lvl5pPr>
              <a:buClr>
                <a:schemeClr val="accent5"/>
              </a:buCl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0854C17-AC63-494C-98EA-76591653EE36}" type="datetimeFigureOut">
              <a:rPr lang="fr-FR" smtClean="0"/>
              <a:pPr/>
              <a:t>23/10/2023</a:t>
            </a:fld>
            <a:endParaRPr lang="en-US" dirty="0"/>
          </a:p>
        </p:txBody>
      </p:sp>
      <p:sp>
        <p:nvSpPr>
          <p:cNvPr id="5" name="Espace réservé du pied de page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2EECD50-76FB-4F12-86E0-B7149DF38376}" type="slidenum">
              <a:rPr lang="en-US" smtClean="0"/>
              <a:pPr/>
              <a:t>‹N°›</a:t>
            </a:fld>
            <a:endParaRPr lang="en-US" dirty="0"/>
          </a:p>
        </p:txBody>
      </p:sp>
      <p:pic>
        <p:nvPicPr>
          <p:cNvPr id="7" name="Picture 5"/>
          <p:cNvPicPr>
            <a:picLocks noChangeAspect="1" noChangeArrowheads="1"/>
          </p:cNvPicPr>
          <p:nvPr userDrawn="1"/>
        </p:nvPicPr>
        <p:blipFill>
          <a:blip r:embed="rId8" cstate="print"/>
          <a:srcRect/>
          <a:stretch>
            <a:fillRect/>
          </a:stretch>
        </p:blipFill>
        <p:spPr bwMode="auto">
          <a:xfrm>
            <a:off x="-32" y="1240478"/>
            <a:ext cx="9144000" cy="3860747"/>
          </a:xfrm>
          <a:prstGeom prst="rect">
            <a:avLst/>
          </a:prstGeom>
          <a:noFill/>
          <a:ln w="9525">
            <a:noFill/>
            <a:miter lim="800000"/>
            <a:headEnd/>
            <a:tailEnd/>
          </a:ln>
          <a:effectLst/>
        </p:spPr>
      </p:pic>
      <p:pic>
        <p:nvPicPr>
          <p:cNvPr id="8" name="Picture 5"/>
          <p:cNvPicPr>
            <a:picLocks noChangeAspect="1" noChangeArrowheads="1"/>
          </p:cNvPicPr>
          <p:nvPr userDrawn="1"/>
        </p:nvPicPr>
        <p:blipFill>
          <a:blip r:embed="rId8" cstate="print"/>
          <a:srcRect/>
          <a:stretch>
            <a:fillRect/>
          </a:stretch>
        </p:blipFill>
        <p:spPr bwMode="auto">
          <a:xfrm rot="10800000">
            <a:off x="-32" y="321453"/>
            <a:ext cx="9144000" cy="3860747"/>
          </a:xfrm>
          <a:prstGeom prst="rect">
            <a:avLst/>
          </a:prstGeom>
          <a:noFill/>
          <a:ln w="9525">
            <a:noFill/>
            <a:miter lim="800000"/>
            <a:headEnd/>
            <a:tailEnd/>
          </a:ln>
          <a:effectLst/>
        </p:spPr>
      </p:pic>
      <p:sp>
        <p:nvSpPr>
          <p:cNvPr id="2" name="Espace réservé du titre 1"/>
          <p:cNvSpPr>
            <a:spLocks noGrp="1"/>
          </p:cNvSpPr>
          <p:nvPr>
            <p:ph type="title"/>
          </p:nvPr>
        </p:nvSpPr>
        <p:spPr>
          <a:xfrm>
            <a:off x="214282" y="205979"/>
            <a:ext cx="8229600" cy="857250"/>
          </a:xfrm>
          <a:prstGeom prst="rect">
            <a:avLst/>
          </a:prstGeom>
        </p:spPr>
        <p:txBody>
          <a:bodyPr vert="horz" lIns="91440" tIns="45720" rIns="91440" bIns="45720" rtlCol="0" anchor="ctr">
            <a:normAutofit/>
          </a:bodyPr>
          <a:lstStyle/>
          <a:p>
            <a:r>
              <a:rPr lang="fr-FR" dirty="0"/>
              <a:t>Cliquez pour modifier le style du titre</a:t>
            </a:r>
            <a:endParaRPr lang="en-US" dirty="0"/>
          </a:p>
        </p:txBody>
      </p:sp>
      <p:sp>
        <p:nvSpPr>
          <p:cNvPr id="12" name="Espace réservé de la date 3"/>
          <p:cNvSpPr txBox="1">
            <a:spLocks/>
          </p:cNvSpPr>
          <p:nvPr userDrawn="1"/>
        </p:nvSpPr>
        <p:spPr>
          <a:xfrm>
            <a:off x="285720" y="4798236"/>
            <a:ext cx="2133600" cy="273844"/>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854C17-AC63-494C-98EA-76591653EE36}" type="datetimeFigureOut">
              <a:rPr kumimoji="0" lang="fr-FR" sz="11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23/10/2023</a:t>
            </a:fld>
            <a:endParaRPr kumimoji="0" lang="en-US" sz="11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Espace réservé du numéro de diapositive 5"/>
          <p:cNvSpPr txBox="1">
            <a:spLocks/>
          </p:cNvSpPr>
          <p:nvPr userDrawn="1"/>
        </p:nvSpPr>
        <p:spPr>
          <a:xfrm>
            <a:off x="6705600" y="4714890"/>
            <a:ext cx="2133600" cy="273844"/>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ECD50-76FB-4F12-86E0-B7149DF38376}" type="slidenum">
              <a:rPr kumimoji="0" lang="en-US" sz="11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1" r:id="rId5"/>
    <p:sldLayoutId id="2147483662" r:id="rId6"/>
  </p:sldLayoutIdLs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nas.org/content/104/17/7301.full.pdf"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Q2So47rLOqg"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iki.seeedstudio.com/Grove-GPS/" TargetMode="External"/><Relationship Id="rId7" Type="http://schemas.openxmlformats.org/officeDocument/2006/relationships/image" Target="../media/image43.png"/><Relationship Id="rId2" Type="http://schemas.openxmlformats.org/officeDocument/2006/relationships/hyperlink" Target="https://wiki.seeedstudio.com/Grove-TemptureAndHumidity_Sensor-High-Accuracy_AndMini-v1.0/" TargetMode="External"/><Relationship Id="rId1" Type="http://schemas.openxmlformats.org/officeDocument/2006/relationships/slideLayout" Target="../slideLayouts/slideLayout3.xml"/><Relationship Id="rId6" Type="http://schemas.openxmlformats.org/officeDocument/2006/relationships/hyperlink" Target="http://www.handsontec.com/dataspecs/RC522.pdf" TargetMode="External"/><Relationship Id="rId11" Type="http://schemas.openxmlformats.org/officeDocument/2006/relationships/image" Target="../media/image47.png"/><Relationship Id="rId5" Type="http://schemas.openxmlformats.org/officeDocument/2006/relationships/hyperlink" Target="https://wiki.seeedstudio.com/Grove-Multichannel_Gas_Sensor" TargetMode="External"/><Relationship Id="rId10" Type="http://schemas.openxmlformats.org/officeDocument/2006/relationships/image" Target="../media/image46.jpeg"/><Relationship Id="rId4" Type="http://schemas.openxmlformats.org/officeDocument/2006/relationships/hyperlink" Target="https://wiki.seeedstudio.com/Grove-Sunlight_Sensor" TargetMode="External"/><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www.ibm.com/developerworks/library/ws-mqtt/"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en.wikipedia.org/wiki/Internet_of_Things"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3" Type="http://schemas.openxmlformats.org/officeDocument/2006/relationships/slide" Target="slide9.xml"/><Relationship Id="rId7" Type="http://schemas.openxmlformats.org/officeDocument/2006/relationships/slide" Target="slide39.xml"/><Relationship Id="rId12" Type="http://schemas.openxmlformats.org/officeDocument/2006/relationships/image" Target="../media/image11.png"/><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slide" Target="slide14.xml"/><Relationship Id="rId5" Type="http://schemas.openxmlformats.org/officeDocument/2006/relationships/slide" Target="slide24.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slide" Target="slide8.xml"/><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hyperlink" Target="https://scows.nicecotedazur.org/services/api/Default.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950125" y="267494"/>
            <a:ext cx="7510307" cy="864096"/>
          </a:xfrm>
          <a:prstGeom prst="rect">
            <a:avLst/>
          </a:prstGeom>
        </p:spPr>
        <p:txBody>
          <a:bodyPr vert="horz" lIns="91440" tIns="45720" rIns="91440" bIns="45720" rtlCol="0" anchor="t" anchorCtr="0">
            <a:noAutofit/>
          </a:bodyPr>
          <a:lstStyle/>
          <a:p>
            <a:pPr lvl="0" algn="ctr">
              <a:spcBef>
                <a:spcPct val="0"/>
              </a:spcBef>
              <a:defRPr/>
            </a:pPr>
            <a:r>
              <a:rPr lang="en-US" sz="3600" i="1" dirty="0" err="1"/>
              <a:t>Projet</a:t>
            </a:r>
            <a:r>
              <a:rPr lang="en-US" sz="3600" i="1" dirty="0"/>
              <a:t> “</a:t>
            </a:r>
            <a:r>
              <a:rPr lang="en-US" sz="3600" i="1" dirty="0" err="1"/>
              <a:t>Kiffy</a:t>
            </a:r>
            <a:r>
              <a:rPr lang="en-US" sz="3600" i="1" dirty="0"/>
              <a:t>” SAE </a:t>
            </a:r>
            <a:r>
              <a:rPr lang="en-US" sz="3600" i="1" dirty="0" err="1"/>
              <a:t>lorawan</a:t>
            </a:r>
            <a:r>
              <a:rPr lang="en-US" sz="3600" i="1" dirty="0"/>
              <a:t> </a:t>
            </a:r>
            <a:r>
              <a:rPr lang="fr-FR" sz="3600" dirty="0"/>
              <a:t>véhicule urbain Tricycle en libre‐service ‘</a:t>
            </a:r>
            <a:r>
              <a:rPr lang="en-US" sz="3600" i="1" dirty="0"/>
              <a:t>Smart Cities’</a:t>
            </a:r>
            <a:endParaRPr kumimoji="0" lang="en-US" sz="3600" i="0" u="none" strike="noStrike" kern="1200" cap="none" spc="0" normalizeH="0" baseline="0" noProof="0" dirty="0">
              <a:ln>
                <a:noFill/>
              </a:ln>
              <a:solidFill>
                <a:schemeClr val="tx1"/>
              </a:solidFill>
              <a:effectLst/>
              <a:uLnTx/>
              <a:uFillTx/>
              <a:latin typeface="+mj-lt"/>
              <a:ea typeface="+mj-ea"/>
              <a:cs typeface="+mj-cs"/>
            </a:endParaRPr>
          </a:p>
        </p:txBody>
      </p:sp>
      <p:sp>
        <p:nvSpPr>
          <p:cNvPr id="5" name="ZoneTexte 4"/>
          <p:cNvSpPr txBox="1"/>
          <p:nvPr/>
        </p:nvSpPr>
        <p:spPr>
          <a:xfrm>
            <a:off x="611560" y="4443958"/>
            <a:ext cx="7416824" cy="369332"/>
          </a:xfrm>
          <a:prstGeom prst="rect">
            <a:avLst/>
          </a:prstGeom>
          <a:noFill/>
        </p:spPr>
        <p:txBody>
          <a:bodyPr wrap="square" rtlCol="0">
            <a:spAutoFit/>
          </a:bodyPr>
          <a:lstStyle/>
          <a:p>
            <a:r>
              <a:rPr lang="en-US" b="1" dirty="0"/>
              <a:t>Philippe Laurent Mai 2023</a:t>
            </a:r>
          </a:p>
        </p:txBody>
      </p:sp>
      <p:pic>
        <p:nvPicPr>
          <p:cNvPr id="7" name="Picture 2" descr="Cities-ideas">
            <a:hlinkClick r:id="rId3"/>
          </p:cNvPr>
          <p:cNvPicPr>
            <a:picLocks noChangeAspect="1" noChangeArrowheads="1"/>
          </p:cNvPicPr>
          <p:nvPr/>
        </p:nvPicPr>
        <p:blipFill>
          <a:blip r:embed="rId4" cstate="print"/>
          <a:srcRect/>
          <a:stretch>
            <a:fillRect/>
          </a:stretch>
        </p:blipFill>
        <p:spPr bwMode="auto">
          <a:xfrm>
            <a:off x="5292080" y="1663514"/>
            <a:ext cx="3507212" cy="1944216"/>
          </a:xfrm>
          <a:prstGeom prst="rect">
            <a:avLst/>
          </a:prstGeom>
          <a:noFill/>
        </p:spPr>
      </p:pic>
      <p:pic>
        <p:nvPicPr>
          <p:cNvPr id="1028" name="Picture 4" descr="Afficher l'image d'origi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5086" y="2796874"/>
            <a:ext cx="1240087" cy="164304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Une image contenant vélo&#10;&#10;Description générée automatiquement">
            <a:extLst>
              <a:ext uri="{FF2B5EF4-FFF2-40B4-BE49-F238E27FC236}">
                <a16:creationId xmlns:a16="http://schemas.microsoft.com/office/drawing/2014/main" id="{C8563A08-6126-F94D-3417-653BBDC963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38" y="1585346"/>
            <a:ext cx="3507213" cy="19728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14281" y="142858"/>
            <a:ext cx="8939173" cy="857250"/>
          </a:xfrm>
        </p:spPr>
        <p:txBody>
          <a:bodyPr>
            <a:normAutofit/>
          </a:bodyPr>
          <a:lstStyle/>
          <a:p>
            <a:r>
              <a:rPr lang="en-US" sz="2400" dirty="0"/>
              <a:t>Les </a:t>
            </a:r>
            <a:r>
              <a:rPr lang="en-US" sz="2400" dirty="0" err="1"/>
              <a:t>capteurs</a:t>
            </a:r>
            <a:r>
              <a:rPr lang="en-US" sz="2400" dirty="0"/>
              <a:t> </a:t>
            </a:r>
            <a:r>
              <a:rPr lang="en-US" sz="2400" dirty="0" err="1"/>
              <a:t>sont</a:t>
            </a:r>
            <a:r>
              <a:rPr lang="en-US" sz="2400" dirty="0"/>
              <a:t> </a:t>
            </a:r>
            <a:r>
              <a:rPr lang="en-US" sz="2400" dirty="0" err="1"/>
              <a:t>une</a:t>
            </a:r>
            <a:r>
              <a:rPr lang="en-US" sz="2400" dirty="0"/>
              <a:t> </a:t>
            </a:r>
            <a:r>
              <a:rPr lang="en-US" sz="2400" dirty="0" err="1"/>
              <a:t>partie</a:t>
            </a:r>
            <a:r>
              <a:rPr lang="en-US" sz="2400" dirty="0"/>
              <a:t> </a:t>
            </a:r>
            <a:r>
              <a:rPr lang="en-US" sz="2400" dirty="0" err="1"/>
              <a:t>très</a:t>
            </a:r>
            <a:r>
              <a:rPr lang="en-US" sz="2400" dirty="0"/>
              <a:t> </a:t>
            </a:r>
            <a:r>
              <a:rPr lang="en-US" sz="2400" dirty="0" err="1"/>
              <a:t>importante</a:t>
            </a:r>
            <a:r>
              <a:rPr lang="en-US" sz="2400" dirty="0"/>
              <a:t> d’un </a:t>
            </a:r>
            <a:r>
              <a:rPr lang="en-US" sz="2400" dirty="0" err="1"/>
              <a:t>projet</a:t>
            </a:r>
            <a:r>
              <a:rPr lang="en-US" sz="2400" dirty="0"/>
              <a:t> Smart Cities</a:t>
            </a:r>
          </a:p>
        </p:txBody>
      </p:sp>
      <p:sp>
        <p:nvSpPr>
          <p:cNvPr id="4" name="Oval 5466"/>
          <p:cNvSpPr>
            <a:spLocks noChangeArrowheads="1"/>
          </p:cNvSpPr>
          <p:nvPr/>
        </p:nvSpPr>
        <p:spPr bwMode="auto">
          <a:xfrm rot="21031192">
            <a:off x="5235874" y="1231577"/>
            <a:ext cx="3806546" cy="1549103"/>
          </a:xfrm>
          <a:prstGeom prst="ellipse">
            <a:avLst/>
          </a:prstGeom>
          <a:solidFill>
            <a:srgbClr val="75F660"/>
          </a:solidFill>
          <a:ln w="38100">
            <a:solidFill>
              <a:schemeClr val="tx2"/>
            </a:solidFill>
            <a:round/>
            <a:headEnd/>
            <a:tailEnd/>
          </a:ln>
          <a:effectLst/>
        </p:spPr>
        <p:txBody>
          <a:bodyPr wrap="none" anchor="ctr"/>
          <a:lstStyle/>
          <a:p>
            <a:pPr algn="ctr"/>
            <a:endParaRPr lang="en-GB" b="1"/>
          </a:p>
        </p:txBody>
      </p:sp>
      <p:grpSp>
        <p:nvGrpSpPr>
          <p:cNvPr id="6" name="Groupe 5"/>
          <p:cNvGrpSpPr/>
          <p:nvPr/>
        </p:nvGrpSpPr>
        <p:grpSpPr>
          <a:xfrm>
            <a:off x="5062857" y="1142990"/>
            <a:ext cx="3979850" cy="1674803"/>
            <a:chOff x="2890838" y="2501900"/>
            <a:chExt cx="5694362" cy="3032125"/>
          </a:xfrm>
        </p:grpSpPr>
        <p:sp>
          <p:nvSpPr>
            <p:cNvPr id="7" name="Oval 362"/>
            <p:cNvSpPr>
              <a:spLocks noChangeArrowheads="1"/>
            </p:cNvSpPr>
            <p:nvPr/>
          </p:nvSpPr>
          <p:spPr bwMode="auto">
            <a:xfrm rot="21031192">
              <a:off x="2890838" y="2501900"/>
              <a:ext cx="5694362" cy="3032125"/>
            </a:xfrm>
            <a:prstGeom prst="ellipse">
              <a:avLst/>
            </a:prstGeom>
            <a:solidFill>
              <a:srgbClr val="75F660"/>
            </a:solidFill>
            <a:ln w="38100">
              <a:solidFill>
                <a:schemeClr val="tx2"/>
              </a:solidFill>
              <a:round/>
              <a:headEnd/>
              <a:tailEnd/>
            </a:ln>
            <a:effectLst/>
          </p:spPr>
          <p:txBody>
            <a:bodyPr wrap="none" anchor="ctr"/>
            <a:lstStyle/>
            <a:p>
              <a:pPr algn="ctr"/>
              <a:endParaRPr lang="en-GB" b="1"/>
            </a:p>
          </p:txBody>
        </p:sp>
        <p:grpSp>
          <p:nvGrpSpPr>
            <p:cNvPr id="8" name="Group 363"/>
            <p:cNvGrpSpPr>
              <a:grpSpLocks/>
            </p:cNvGrpSpPr>
            <p:nvPr/>
          </p:nvGrpSpPr>
          <p:grpSpPr bwMode="auto">
            <a:xfrm>
              <a:off x="3251208" y="2857529"/>
              <a:ext cx="4999054" cy="2554313"/>
              <a:chOff x="1466" y="1800"/>
              <a:chExt cx="3149" cy="1609"/>
            </a:xfrm>
          </p:grpSpPr>
          <p:sp>
            <p:nvSpPr>
              <p:cNvPr id="9" name="Line 364"/>
              <p:cNvSpPr>
                <a:spLocks noChangeAspect="1" noChangeShapeType="1"/>
              </p:cNvSpPr>
              <p:nvPr/>
            </p:nvSpPr>
            <p:spPr bwMode="auto">
              <a:xfrm>
                <a:off x="1572" y="3107"/>
                <a:ext cx="42" cy="23"/>
              </a:xfrm>
              <a:prstGeom prst="line">
                <a:avLst/>
              </a:prstGeom>
              <a:noFill/>
              <a:ln w="12700">
                <a:solidFill>
                  <a:schemeClr val="tx2"/>
                </a:solidFill>
                <a:round/>
                <a:headEnd/>
                <a:tailEnd/>
              </a:ln>
            </p:spPr>
            <p:txBody>
              <a:bodyPr/>
              <a:lstStyle/>
              <a:p>
                <a:endParaRPr lang="en-US"/>
              </a:p>
            </p:txBody>
          </p:sp>
          <p:sp>
            <p:nvSpPr>
              <p:cNvPr id="10" name="Line 365"/>
              <p:cNvSpPr>
                <a:spLocks noChangeAspect="1" noChangeShapeType="1"/>
              </p:cNvSpPr>
              <p:nvPr/>
            </p:nvSpPr>
            <p:spPr bwMode="auto">
              <a:xfrm flipH="1" flipV="1">
                <a:off x="1517" y="3097"/>
                <a:ext cx="55" cy="10"/>
              </a:xfrm>
              <a:prstGeom prst="line">
                <a:avLst/>
              </a:prstGeom>
              <a:noFill/>
              <a:ln w="12700">
                <a:solidFill>
                  <a:schemeClr val="tx2"/>
                </a:solidFill>
                <a:round/>
                <a:headEnd/>
                <a:tailEnd/>
              </a:ln>
            </p:spPr>
            <p:txBody>
              <a:bodyPr/>
              <a:lstStyle/>
              <a:p>
                <a:endParaRPr lang="en-US"/>
              </a:p>
            </p:txBody>
          </p:sp>
          <p:sp>
            <p:nvSpPr>
              <p:cNvPr id="11" name="Line 366"/>
              <p:cNvSpPr>
                <a:spLocks noChangeAspect="1" noChangeShapeType="1"/>
              </p:cNvSpPr>
              <p:nvPr/>
            </p:nvSpPr>
            <p:spPr bwMode="auto">
              <a:xfrm flipH="1">
                <a:off x="3161" y="2205"/>
                <a:ext cx="42" cy="32"/>
              </a:xfrm>
              <a:prstGeom prst="line">
                <a:avLst/>
              </a:prstGeom>
              <a:noFill/>
              <a:ln w="12700">
                <a:solidFill>
                  <a:schemeClr val="tx2"/>
                </a:solidFill>
                <a:round/>
                <a:headEnd/>
                <a:tailEnd/>
              </a:ln>
            </p:spPr>
            <p:txBody>
              <a:bodyPr/>
              <a:lstStyle/>
              <a:p>
                <a:endParaRPr lang="en-US"/>
              </a:p>
            </p:txBody>
          </p:sp>
          <p:sp>
            <p:nvSpPr>
              <p:cNvPr id="12" name="Line 367"/>
              <p:cNvSpPr>
                <a:spLocks noChangeAspect="1" noChangeShapeType="1"/>
              </p:cNvSpPr>
              <p:nvPr/>
            </p:nvSpPr>
            <p:spPr bwMode="auto">
              <a:xfrm flipH="1" flipV="1">
                <a:off x="1517" y="3097"/>
                <a:ext cx="97" cy="33"/>
              </a:xfrm>
              <a:prstGeom prst="line">
                <a:avLst/>
              </a:prstGeom>
              <a:noFill/>
              <a:ln w="12700">
                <a:solidFill>
                  <a:schemeClr val="tx2"/>
                </a:solidFill>
                <a:round/>
                <a:headEnd/>
                <a:tailEnd/>
              </a:ln>
            </p:spPr>
            <p:txBody>
              <a:bodyPr/>
              <a:lstStyle/>
              <a:p>
                <a:endParaRPr lang="en-US"/>
              </a:p>
            </p:txBody>
          </p:sp>
          <p:sp>
            <p:nvSpPr>
              <p:cNvPr id="13" name="Oval 368"/>
              <p:cNvSpPr>
                <a:spLocks noChangeAspect="1" noChangeArrowheads="1"/>
              </p:cNvSpPr>
              <p:nvPr/>
            </p:nvSpPr>
            <p:spPr bwMode="auto">
              <a:xfrm>
                <a:off x="1631" y="2437"/>
                <a:ext cx="38" cy="42"/>
              </a:xfrm>
              <a:prstGeom prst="ellipse">
                <a:avLst/>
              </a:prstGeom>
              <a:solidFill>
                <a:schemeClr val="accent1"/>
              </a:solidFill>
              <a:ln w="12700">
                <a:solidFill>
                  <a:schemeClr val="tx2"/>
                </a:solidFill>
                <a:round/>
                <a:headEnd/>
                <a:tailEnd/>
              </a:ln>
            </p:spPr>
            <p:txBody>
              <a:bodyPr/>
              <a:lstStyle/>
              <a:p>
                <a:endParaRPr lang="en-US"/>
              </a:p>
            </p:txBody>
          </p:sp>
          <p:sp>
            <p:nvSpPr>
              <p:cNvPr id="14" name="Oval 369"/>
              <p:cNvSpPr>
                <a:spLocks noChangeAspect="1" noChangeArrowheads="1"/>
              </p:cNvSpPr>
              <p:nvPr/>
            </p:nvSpPr>
            <p:spPr bwMode="auto">
              <a:xfrm>
                <a:off x="2849" y="2892"/>
                <a:ext cx="37" cy="43"/>
              </a:xfrm>
              <a:prstGeom prst="ellipse">
                <a:avLst/>
              </a:prstGeom>
              <a:solidFill>
                <a:schemeClr val="accent1"/>
              </a:solidFill>
              <a:ln w="12700">
                <a:solidFill>
                  <a:schemeClr val="tx2"/>
                </a:solidFill>
                <a:round/>
                <a:headEnd/>
                <a:tailEnd/>
              </a:ln>
            </p:spPr>
            <p:txBody>
              <a:bodyPr/>
              <a:lstStyle/>
              <a:p>
                <a:endParaRPr lang="en-US"/>
              </a:p>
            </p:txBody>
          </p:sp>
          <p:sp>
            <p:nvSpPr>
              <p:cNvPr id="15" name="Oval 370"/>
              <p:cNvSpPr>
                <a:spLocks noChangeAspect="1" noChangeArrowheads="1"/>
              </p:cNvSpPr>
              <p:nvPr/>
            </p:nvSpPr>
            <p:spPr bwMode="auto">
              <a:xfrm>
                <a:off x="1918" y="2685"/>
                <a:ext cx="38" cy="43"/>
              </a:xfrm>
              <a:prstGeom prst="ellipse">
                <a:avLst/>
              </a:prstGeom>
              <a:solidFill>
                <a:schemeClr val="accent1"/>
              </a:solidFill>
              <a:ln w="12700">
                <a:solidFill>
                  <a:schemeClr val="tx2"/>
                </a:solidFill>
                <a:round/>
                <a:headEnd/>
                <a:tailEnd/>
              </a:ln>
            </p:spPr>
            <p:txBody>
              <a:bodyPr/>
              <a:lstStyle/>
              <a:p>
                <a:endParaRPr lang="en-US"/>
              </a:p>
            </p:txBody>
          </p:sp>
          <p:sp>
            <p:nvSpPr>
              <p:cNvPr id="16" name="Oval 371"/>
              <p:cNvSpPr>
                <a:spLocks noChangeAspect="1" noChangeArrowheads="1"/>
              </p:cNvSpPr>
              <p:nvPr/>
            </p:nvSpPr>
            <p:spPr bwMode="auto">
              <a:xfrm>
                <a:off x="3757" y="1953"/>
                <a:ext cx="38" cy="42"/>
              </a:xfrm>
              <a:prstGeom prst="ellipse">
                <a:avLst/>
              </a:prstGeom>
              <a:solidFill>
                <a:schemeClr val="accent1"/>
              </a:solidFill>
              <a:ln w="12700">
                <a:solidFill>
                  <a:schemeClr val="tx2"/>
                </a:solidFill>
                <a:round/>
                <a:headEnd/>
                <a:tailEnd/>
              </a:ln>
            </p:spPr>
            <p:txBody>
              <a:bodyPr/>
              <a:lstStyle/>
              <a:p>
                <a:endParaRPr lang="en-US"/>
              </a:p>
            </p:txBody>
          </p:sp>
          <p:sp>
            <p:nvSpPr>
              <p:cNvPr id="17" name="Oval 372"/>
              <p:cNvSpPr>
                <a:spLocks noChangeAspect="1" noChangeArrowheads="1"/>
              </p:cNvSpPr>
              <p:nvPr/>
            </p:nvSpPr>
            <p:spPr bwMode="auto">
              <a:xfrm>
                <a:off x="1500" y="3079"/>
                <a:ext cx="38" cy="42"/>
              </a:xfrm>
              <a:prstGeom prst="ellipse">
                <a:avLst/>
              </a:prstGeom>
              <a:solidFill>
                <a:schemeClr val="accent1"/>
              </a:solidFill>
              <a:ln w="12700">
                <a:solidFill>
                  <a:schemeClr val="tx2"/>
                </a:solidFill>
                <a:round/>
                <a:headEnd/>
                <a:tailEnd/>
              </a:ln>
            </p:spPr>
            <p:txBody>
              <a:bodyPr/>
              <a:lstStyle/>
              <a:p>
                <a:endParaRPr lang="en-US"/>
              </a:p>
            </p:txBody>
          </p:sp>
          <p:sp>
            <p:nvSpPr>
              <p:cNvPr id="18" name="Oval 373"/>
              <p:cNvSpPr>
                <a:spLocks noChangeAspect="1" noChangeArrowheads="1"/>
              </p:cNvSpPr>
              <p:nvPr/>
            </p:nvSpPr>
            <p:spPr bwMode="auto">
              <a:xfrm>
                <a:off x="4349" y="2255"/>
                <a:ext cx="38" cy="41"/>
              </a:xfrm>
              <a:prstGeom prst="ellipse">
                <a:avLst/>
              </a:prstGeom>
              <a:solidFill>
                <a:schemeClr val="accent1"/>
              </a:solidFill>
              <a:ln w="12700">
                <a:solidFill>
                  <a:schemeClr val="tx2"/>
                </a:solidFill>
                <a:round/>
                <a:headEnd/>
                <a:tailEnd/>
              </a:ln>
            </p:spPr>
            <p:txBody>
              <a:bodyPr/>
              <a:lstStyle/>
              <a:p>
                <a:endParaRPr lang="en-US"/>
              </a:p>
            </p:txBody>
          </p:sp>
          <p:sp>
            <p:nvSpPr>
              <p:cNvPr id="19" name="Oval 374"/>
              <p:cNvSpPr>
                <a:spLocks noChangeAspect="1" noChangeArrowheads="1"/>
              </p:cNvSpPr>
              <p:nvPr/>
            </p:nvSpPr>
            <p:spPr bwMode="auto">
              <a:xfrm>
                <a:off x="3770" y="2246"/>
                <a:ext cx="38" cy="43"/>
              </a:xfrm>
              <a:prstGeom prst="ellipse">
                <a:avLst/>
              </a:prstGeom>
              <a:solidFill>
                <a:schemeClr val="accent1"/>
              </a:solidFill>
              <a:ln w="12700">
                <a:solidFill>
                  <a:schemeClr val="tx2"/>
                </a:solidFill>
                <a:round/>
                <a:headEnd/>
                <a:tailEnd/>
              </a:ln>
            </p:spPr>
            <p:txBody>
              <a:bodyPr/>
              <a:lstStyle/>
              <a:p>
                <a:endParaRPr lang="en-US"/>
              </a:p>
            </p:txBody>
          </p:sp>
          <p:sp>
            <p:nvSpPr>
              <p:cNvPr id="20" name="Oval 375"/>
              <p:cNvSpPr>
                <a:spLocks noChangeAspect="1" noChangeArrowheads="1"/>
              </p:cNvSpPr>
              <p:nvPr/>
            </p:nvSpPr>
            <p:spPr bwMode="auto">
              <a:xfrm>
                <a:off x="4400" y="2000"/>
                <a:ext cx="37" cy="42"/>
              </a:xfrm>
              <a:prstGeom prst="ellipse">
                <a:avLst/>
              </a:prstGeom>
              <a:solidFill>
                <a:schemeClr val="accent1"/>
              </a:solidFill>
              <a:ln w="12700">
                <a:solidFill>
                  <a:schemeClr val="tx2"/>
                </a:solidFill>
                <a:round/>
                <a:headEnd/>
                <a:tailEnd/>
              </a:ln>
            </p:spPr>
            <p:txBody>
              <a:bodyPr/>
              <a:lstStyle/>
              <a:p>
                <a:endParaRPr lang="en-US"/>
              </a:p>
            </p:txBody>
          </p:sp>
          <p:sp>
            <p:nvSpPr>
              <p:cNvPr id="21" name="Oval 376"/>
              <p:cNvSpPr>
                <a:spLocks noChangeAspect="1" noChangeArrowheads="1"/>
              </p:cNvSpPr>
              <p:nvPr/>
            </p:nvSpPr>
            <p:spPr bwMode="auto">
              <a:xfrm>
                <a:off x="3034" y="3190"/>
                <a:ext cx="38" cy="42"/>
              </a:xfrm>
              <a:prstGeom prst="ellipse">
                <a:avLst/>
              </a:prstGeom>
              <a:solidFill>
                <a:schemeClr val="accent1"/>
              </a:solidFill>
              <a:ln w="12700">
                <a:solidFill>
                  <a:schemeClr val="tx2"/>
                </a:solidFill>
                <a:round/>
                <a:headEnd/>
                <a:tailEnd/>
              </a:ln>
            </p:spPr>
            <p:txBody>
              <a:bodyPr/>
              <a:lstStyle/>
              <a:p>
                <a:endParaRPr lang="en-US"/>
              </a:p>
            </p:txBody>
          </p:sp>
          <p:sp>
            <p:nvSpPr>
              <p:cNvPr id="22" name="Oval 377"/>
              <p:cNvSpPr>
                <a:spLocks noChangeAspect="1" noChangeArrowheads="1"/>
              </p:cNvSpPr>
              <p:nvPr/>
            </p:nvSpPr>
            <p:spPr bwMode="auto">
              <a:xfrm>
                <a:off x="2155" y="3316"/>
                <a:ext cx="38" cy="42"/>
              </a:xfrm>
              <a:prstGeom prst="ellipse">
                <a:avLst/>
              </a:prstGeom>
              <a:solidFill>
                <a:schemeClr val="accent1"/>
              </a:solidFill>
              <a:ln w="12700">
                <a:solidFill>
                  <a:schemeClr val="tx2"/>
                </a:solidFill>
                <a:round/>
                <a:headEnd/>
                <a:tailEnd/>
              </a:ln>
            </p:spPr>
            <p:txBody>
              <a:bodyPr/>
              <a:lstStyle/>
              <a:p>
                <a:endParaRPr lang="en-US"/>
              </a:p>
            </p:txBody>
          </p:sp>
          <p:sp>
            <p:nvSpPr>
              <p:cNvPr id="23" name="Oval 378"/>
              <p:cNvSpPr>
                <a:spLocks noChangeAspect="1" noChangeArrowheads="1"/>
              </p:cNvSpPr>
              <p:nvPr/>
            </p:nvSpPr>
            <p:spPr bwMode="auto">
              <a:xfrm>
                <a:off x="2219" y="2427"/>
                <a:ext cx="37" cy="43"/>
              </a:xfrm>
              <a:prstGeom prst="ellipse">
                <a:avLst/>
              </a:prstGeom>
              <a:solidFill>
                <a:schemeClr val="accent1"/>
              </a:solidFill>
              <a:ln w="12700">
                <a:solidFill>
                  <a:schemeClr val="tx2"/>
                </a:solidFill>
                <a:round/>
                <a:headEnd/>
                <a:tailEnd/>
              </a:ln>
            </p:spPr>
            <p:txBody>
              <a:bodyPr/>
              <a:lstStyle/>
              <a:p>
                <a:endParaRPr lang="en-US"/>
              </a:p>
            </p:txBody>
          </p:sp>
          <p:sp>
            <p:nvSpPr>
              <p:cNvPr id="24" name="Oval 379"/>
              <p:cNvSpPr>
                <a:spLocks noChangeAspect="1" noChangeArrowheads="1"/>
              </p:cNvSpPr>
              <p:nvPr/>
            </p:nvSpPr>
            <p:spPr bwMode="auto">
              <a:xfrm>
                <a:off x="3825" y="2418"/>
                <a:ext cx="37" cy="42"/>
              </a:xfrm>
              <a:prstGeom prst="ellipse">
                <a:avLst/>
              </a:prstGeom>
              <a:solidFill>
                <a:schemeClr val="accent1"/>
              </a:solidFill>
              <a:ln w="12700">
                <a:solidFill>
                  <a:schemeClr val="tx2"/>
                </a:solidFill>
                <a:round/>
                <a:headEnd/>
                <a:tailEnd/>
              </a:ln>
            </p:spPr>
            <p:txBody>
              <a:bodyPr/>
              <a:lstStyle/>
              <a:p>
                <a:endParaRPr lang="en-US"/>
              </a:p>
            </p:txBody>
          </p:sp>
          <p:sp>
            <p:nvSpPr>
              <p:cNvPr id="25" name="Oval 380"/>
              <p:cNvSpPr>
                <a:spLocks noChangeAspect="1" noChangeArrowheads="1"/>
              </p:cNvSpPr>
              <p:nvPr/>
            </p:nvSpPr>
            <p:spPr bwMode="auto">
              <a:xfrm>
                <a:off x="4577" y="2558"/>
                <a:ext cx="38" cy="42"/>
              </a:xfrm>
              <a:prstGeom prst="ellipse">
                <a:avLst/>
              </a:prstGeom>
              <a:solidFill>
                <a:schemeClr val="accent1"/>
              </a:solidFill>
              <a:ln w="12700">
                <a:solidFill>
                  <a:schemeClr val="tx2"/>
                </a:solidFill>
                <a:round/>
                <a:headEnd/>
                <a:tailEnd/>
              </a:ln>
            </p:spPr>
            <p:txBody>
              <a:bodyPr/>
              <a:lstStyle/>
              <a:p>
                <a:endParaRPr lang="en-US"/>
              </a:p>
            </p:txBody>
          </p:sp>
          <p:sp>
            <p:nvSpPr>
              <p:cNvPr id="26" name="Oval 381"/>
              <p:cNvSpPr>
                <a:spLocks noChangeAspect="1" noChangeArrowheads="1"/>
              </p:cNvSpPr>
              <p:nvPr/>
            </p:nvSpPr>
            <p:spPr bwMode="auto">
              <a:xfrm>
                <a:off x="2527" y="3368"/>
                <a:ext cx="38" cy="41"/>
              </a:xfrm>
              <a:prstGeom prst="ellipse">
                <a:avLst/>
              </a:prstGeom>
              <a:solidFill>
                <a:schemeClr val="accent1"/>
              </a:solidFill>
              <a:ln w="12700">
                <a:solidFill>
                  <a:schemeClr val="tx2"/>
                </a:solidFill>
                <a:round/>
                <a:headEnd/>
                <a:tailEnd/>
              </a:ln>
            </p:spPr>
            <p:txBody>
              <a:bodyPr/>
              <a:lstStyle/>
              <a:p>
                <a:endParaRPr lang="en-US"/>
              </a:p>
            </p:txBody>
          </p:sp>
          <p:sp>
            <p:nvSpPr>
              <p:cNvPr id="27" name="Oval 382"/>
              <p:cNvSpPr>
                <a:spLocks noChangeAspect="1" noChangeArrowheads="1"/>
              </p:cNvSpPr>
              <p:nvPr/>
            </p:nvSpPr>
            <p:spPr bwMode="auto">
              <a:xfrm>
                <a:off x="3803" y="2283"/>
                <a:ext cx="38" cy="43"/>
              </a:xfrm>
              <a:prstGeom prst="ellipse">
                <a:avLst/>
              </a:prstGeom>
              <a:solidFill>
                <a:schemeClr val="accent1"/>
              </a:solidFill>
              <a:ln w="12700">
                <a:solidFill>
                  <a:schemeClr val="tx2"/>
                </a:solidFill>
                <a:round/>
                <a:headEnd/>
                <a:tailEnd/>
              </a:ln>
            </p:spPr>
            <p:txBody>
              <a:bodyPr/>
              <a:lstStyle/>
              <a:p>
                <a:endParaRPr lang="en-US"/>
              </a:p>
            </p:txBody>
          </p:sp>
          <p:sp>
            <p:nvSpPr>
              <p:cNvPr id="28" name="Oval 383"/>
              <p:cNvSpPr>
                <a:spLocks noChangeAspect="1" noChangeArrowheads="1"/>
              </p:cNvSpPr>
              <p:nvPr/>
            </p:nvSpPr>
            <p:spPr bwMode="auto">
              <a:xfrm>
                <a:off x="2116" y="2718"/>
                <a:ext cx="39" cy="42"/>
              </a:xfrm>
              <a:prstGeom prst="ellipse">
                <a:avLst/>
              </a:prstGeom>
              <a:solidFill>
                <a:schemeClr val="accent1"/>
              </a:solidFill>
              <a:ln w="12700">
                <a:solidFill>
                  <a:schemeClr val="tx2"/>
                </a:solidFill>
                <a:round/>
                <a:headEnd/>
                <a:tailEnd/>
              </a:ln>
            </p:spPr>
            <p:txBody>
              <a:bodyPr/>
              <a:lstStyle/>
              <a:p>
                <a:endParaRPr lang="en-US"/>
              </a:p>
            </p:txBody>
          </p:sp>
          <p:sp>
            <p:nvSpPr>
              <p:cNvPr id="29" name="Oval 384"/>
              <p:cNvSpPr>
                <a:spLocks noChangeAspect="1" noChangeArrowheads="1"/>
              </p:cNvSpPr>
              <p:nvPr/>
            </p:nvSpPr>
            <p:spPr bwMode="auto">
              <a:xfrm>
                <a:off x="3301" y="1990"/>
                <a:ext cx="37" cy="43"/>
              </a:xfrm>
              <a:prstGeom prst="ellipse">
                <a:avLst/>
              </a:prstGeom>
              <a:solidFill>
                <a:schemeClr val="accent1"/>
              </a:solidFill>
              <a:ln w="12700">
                <a:solidFill>
                  <a:schemeClr val="tx2"/>
                </a:solidFill>
                <a:round/>
                <a:headEnd/>
                <a:tailEnd/>
              </a:ln>
            </p:spPr>
            <p:txBody>
              <a:bodyPr/>
              <a:lstStyle/>
              <a:p>
                <a:endParaRPr lang="en-US"/>
              </a:p>
            </p:txBody>
          </p:sp>
          <p:sp>
            <p:nvSpPr>
              <p:cNvPr id="30" name="Oval 385"/>
              <p:cNvSpPr>
                <a:spLocks noChangeAspect="1" noChangeArrowheads="1"/>
              </p:cNvSpPr>
              <p:nvPr/>
            </p:nvSpPr>
            <p:spPr bwMode="auto">
              <a:xfrm>
                <a:off x="2768" y="3200"/>
                <a:ext cx="38" cy="41"/>
              </a:xfrm>
              <a:prstGeom prst="ellipse">
                <a:avLst/>
              </a:prstGeom>
              <a:solidFill>
                <a:schemeClr val="accent1"/>
              </a:solidFill>
              <a:ln w="12700">
                <a:solidFill>
                  <a:schemeClr val="tx2"/>
                </a:solidFill>
                <a:round/>
                <a:headEnd/>
                <a:tailEnd/>
              </a:ln>
            </p:spPr>
            <p:txBody>
              <a:bodyPr/>
              <a:lstStyle/>
              <a:p>
                <a:endParaRPr lang="en-US"/>
              </a:p>
            </p:txBody>
          </p:sp>
          <p:sp>
            <p:nvSpPr>
              <p:cNvPr id="31" name="Oval 386"/>
              <p:cNvSpPr>
                <a:spLocks noChangeAspect="1" noChangeArrowheads="1"/>
              </p:cNvSpPr>
              <p:nvPr/>
            </p:nvSpPr>
            <p:spPr bwMode="auto">
              <a:xfrm>
                <a:off x="2223" y="2995"/>
                <a:ext cx="38" cy="42"/>
              </a:xfrm>
              <a:prstGeom prst="ellipse">
                <a:avLst/>
              </a:prstGeom>
              <a:solidFill>
                <a:schemeClr val="accent1"/>
              </a:solidFill>
              <a:ln w="12700">
                <a:solidFill>
                  <a:schemeClr val="tx2"/>
                </a:solidFill>
                <a:round/>
                <a:headEnd/>
                <a:tailEnd/>
              </a:ln>
            </p:spPr>
            <p:txBody>
              <a:bodyPr/>
              <a:lstStyle/>
              <a:p>
                <a:endParaRPr lang="en-US"/>
              </a:p>
            </p:txBody>
          </p:sp>
          <p:sp>
            <p:nvSpPr>
              <p:cNvPr id="32" name="Oval 387"/>
              <p:cNvSpPr>
                <a:spLocks noChangeAspect="1" noChangeArrowheads="1"/>
              </p:cNvSpPr>
              <p:nvPr/>
            </p:nvSpPr>
            <p:spPr bwMode="auto">
              <a:xfrm>
                <a:off x="1686" y="2488"/>
                <a:ext cx="38" cy="42"/>
              </a:xfrm>
              <a:prstGeom prst="ellipse">
                <a:avLst/>
              </a:prstGeom>
              <a:solidFill>
                <a:schemeClr val="accent1"/>
              </a:solidFill>
              <a:ln w="12700">
                <a:solidFill>
                  <a:schemeClr val="tx2"/>
                </a:solidFill>
                <a:round/>
                <a:headEnd/>
                <a:tailEnd/>
              </a:ln>
            </p:spPr>
            <p:txBody>
              <a:bodyPr/>
              <a:lstStyle/>
              <a:p>
                <a:endParaRPr lang="en-US"/>
              </a:p>
            </p:txBody>
          </p:sp>
          <p:sp>
            <p:nvSpPr>
              <p:cNvPr id="33" name="Oval 388"/>
              <p:cNvSpPr>
                <a:spLocks noChangeAspect="1" noChangeArrowheads="1"/>
              </p:cNvSpPr>
              <p:nvPr/>
            </p:nvSpPr>
            <p:spPr bwMode="auto">
              <a:xfrm>
                <a:off x="2831" y="2405"/>
                <a:ext cx="39" cy="41"/>
              </a:xfrm>
              <a:prstGeom prst="ellipse">
                <a:avLst/>
              </a:prstGeom>
              <a:solidFill>
                <a:schemeClr val="accent1"/>
              </a:solidFill>
              <a:ln w="12700">
                <a:solidFill>
                  <a:schemeClr val="tx2"/>
                </a:solidFill>
                <a:round/>
                <a:headEnd/>
                <a:tailEnd/>
              </a:ln>
            </p:spPr>
            <p:txBody>
              <a:bodyPr/>
              <a:lstStyle/>
              <a:p>
                <a:endParaRPr lang="en-US"/>
              </a:p>
            </p:txBody>
          </p:sp>
          <p:sp>
            <p:nvSpPr>
              <p:cNvPr id="34" name="Oval 389"/>
              <p:cNvSpPr>
                <a:spLocks noChangeAspect="1" noChangeArrowheads="1"/>
              </p:cNvSpPr>
              <p:nvPr/>
            </p:nvSpPr>
            <p:spPr bwMode="auto">
              <a:xfrm>
                <a:off x="3440" y="2902"/>
                <a:ext cx="38" cy="42"/>
              </a:xfrm>
              <a:prstGeom prst="ellipse">
                <a:avLst/>
              </a:prstGeom>
              <a:solidFill>
                <a:schemeClr val="accent1"/>
              </a:solidFill>
              <a:ln w="12700">
                <a:solidFill>
                  <a:schemeClr val="tx2"/>
                </a:solidFill>
                <a:round/>
                <a:headEnd/>
                <a:tailEnd/>
              </a:ln>
            </p:spPr>
            <p:txBody>
              <a:bodyPr/>
              <a:lstStyle/>
              <a:p>
                <a:endParaRPr lang="en-US"/>
              </a:p>
            </p:txBody>
          </p:sp>
          <p:sp>
            <p:nvSpPr>
              <p:cNvPr id="35" name="Oval 390"/>
              <p:cNvSpPr>
                <a:spLocks noChangeAspect="1" noChangeArrowheads="1"/>
              </p:cNvSpPr>
              <p:nvPr/>
            </p:nvSpPr>
            <p:spPr bwMode="auto">
              <a:xfrm>
                <a:off x="1804" y="2111"/>
                <a:ext cx="38" cy="42"/>
              </a:xfrm>
              <a:prstGeom prst="ellipse">
                <a:avLst/>
              </a:prstGeom>
              <a:solidFill>
                <a:schemeClr val="accent1"/>
              </a:solidFill>
              <a:ln w="12700">
                <a:solidFill>
                  <a:schemeClr val="tx2"/>
                </a:solidFill>
                <a:round/>
                <a:headEnd/>
                <a:tailEnd/>
              </a:ln>
            </p:spPr>
            <p:txBody>
              <a:bodyPr/>
              <a:lstStyle/>
              <a:p>
                <a:endParaRPr lang="en-US"/>
              </a:p>
            </p:txBody>
          </p:sp>
          <p:sp>
            <p:nvSpPr>
              <p:cNvPr id="36" name="Oval 391"/>
              <p:cNvSpPr>
                <a:spLocks noChangeAspect="1" noChangeArrowheads="1"/>
              </p:cNvSpPr>
              <p:nvPr/>
            </p:nvSpPr>
            <p:spPr bwMode="auto">
              <a:xfrm>
                <a:off x="2840" y="2111"/>
                <a:ext cx="38" cy="42"/>
              </a:xfrm>
              <a:prstGeom prst="ellipse">
                <a:avLst/>
              </a:prstGeom>
              <a:solidFill>
                <a:schemeClr val="accent1"/>
              </a:solidFill>
              <a:ln w="12700">
                <a:solidFill>
                  <a:schemeClr val="tx2"/>
                </a:solidFill>
                <a:round/>
                <a:headEnd/>
                <a:tailEnd/>
              </a:ln>
            </p:spPr>
            <p:txBody>
              <a:bodyPr/>
              <a:lstStyle/>
              <a:p>
                <a:endParaRPr lang="en-US"/>
              </a:p>
            </p:txBody>
          </p:sp>
          <p:sp>
            <p:nvSpPr>
              <p:cNvPr id="37" name="Oval 392"/>
              <p:cNvSpPr>
                <a:spLocks noChangeAspect="1" noChangeArrowheads="1"/>
              </p:cNvSpPr>
              <p:nvPr/>
            </p:nvSpPr>
            <p:spPr bwMode="auto">
              <a:xfrm>
                <a:off x="3478" y="2134"/>
                <a:ext cx="38" cy="43"/>
              </a:xfrm>
              <a:prstGeom prst="ellipse">
                <a:avLst/>
              </a:prstGeom>
              <a:solidFill>
                <a:schemeClr val="accent1"/>
              </a:solidFill>
              <a:ln w="12700">
                <a:solidFill>
                  <a:schemeClr val="tx2"/>
                </a:solidFill>
                <a:round/>
                <a:headEnd/>
                <a:tailEnd/>
              </a:ln>
            </p:spPr>
            <p:txBody>
              <a:bodyPr/>
              <a:lstStyle/>
              <a:p>
                <a:endParaRPr lang="en-US"/>
              </a:p>
            </p:txBody>
          </p:sp>
          <p:sp>
            <p:nvSpPr>
              <p:cNvPr id="38" name="Oval 393"/>
              <p:cNvSpPr>
                <a:spLocks noChangeAspect="1" noChangeArrowheads="1"/>
              </p:cNvSpPr>
              <p:nvPr/>
            </p:nvSpPr>
            <p:spPr bwMode="auto">
              <a:xfrm>
                <a:off x="4044" y="2819"/>
                <a:ext cx="39" cy="41"/>
              </a:xfrm>
              <a:prstGeom prst="ellipse">
                <a:avLst/>
              </a:prstGeom>
              <a:solidFill>
                <a:schemeClr val="accent1"/>
              </a:solidFill>
              <a:ln w="12700">
                <a:solidFill>
                  <a:schemeClr val="tx2"/>
                </a:solidFill>
                <a:round/>
                <a:headEnd/>
                <a:tailEnd/>
              </a:ln>
            </p:spPr>
            <p:txBody>
              <a:bodyPr/>
              <a:lstStyle/>
              <a:p>
                <a:endParaRPr lang="en-US"/>
              </a:p>
            </p:txBody>
          </p:sp>
          <p:sp>
            <p:nvSpPr>
              <p:cNvPr id="39" name="Oval 394"/>
              <p:cNvSpPr>
                <a:spLocks noChangeAspect="1" noChangeArrowheads="1"/>
              </p:cNvSpPr>
              <p:nvPr/>
            </p:nvSpPr>
            <p:spPr bwMode="auto">
              <a:xfrm>
                <a:off x="2371" y="3293"/>
                <a:ext cx="38" cy="41"/>
              </a:xfrm>
              <a:prstGeom prst="ellipse">
                <a:avLst/>
              </a:prstGeom>
              <a:solidFill>
                <a:schemeClr val="accent1"/>
              </a:solidFill>
              <a:ln w="12700">
                <a:solidFill>
                  <a:schemeClr val="tx2"/>
                </a:solidFill>
                <a:round/>
                <a:headEnd/>
                <a:tailEnd/>
              </a:ln>
            </p:spPr>
            <p:txBody>
              <a:bodyPr/>
              <a:lstStyle/>
              <a:p>
                <a:endParaRPr lang="en-US"/>
              </a:p>
            </p:txBody>
          </p:sp>
          <p:sp>
            <p:nvSpPr>
              <p:cNvPr id="40" name="Oval 395"/>
              <p:cNvSpPr>
                <a:spLocks noChangeAspect="1" noChangeArrowheads="1"/>
              </p:cNvSpPr>
              <p:nvPr/>
            </p:nvSpPr>
            <p:spPr bwMode="auto">
              <a:xfrm>
                <a:off x="2675" y="2251"/>
                <a:ext cx="38" cy="42"/>
              </a:xfrm>
              <a:prstGeom prst="ellipse">
                <a:avLst/>
              </a:prstGeom>
              <a:solidFill>
                <a:schemeClr val="accent1"/>
              </a:solidFill>
              <a:ln w="12700">
                <a:solidFill>
                  <a:schemeClr val="tx2"/>
                </a:solidFill>
                <a:round/>
                <a:headEnd/>
                <a:tailEnd/>
              </a:ln>
            </p:spPr>
            <p:txBody>
              <a:bodyPr/>
              <a:lstStyle/>
              <a:p>
                <a:endParaRPr lang="en-US"/>
              </a:p>
            </p:txBody>
          </p:sp>
          <p:sp>
            <p:nvSpPr>
              <p:cNvPr id="41" name="Oval 396"/>
              <p:cNvSpPr>
                <a:spLocks noChangeAspect="1" noChangeArrowheads="1"/>
              </p:cNvSpPr>
              <p:nvPr/>
            </p:nvSpPr>
            <p:spPr bwMode="auto">
              <a:xfrm>
                <a:off x="4226" y="1800"/>
                <a:ext cx="38" cy="41"/>
              </a:xfrm>
              <a:prstGeom prst="ellipse">
                <a:avLst/>
              </a:prstGeom>
              <a:solidFill>
                <a:schemeClr val="accent1"/>
              </a:solidFill>
              <a:ln w="12700">
                <a:solidFill>
                  <a:schemeClr val="tx2"/>
                </a:solidFill>
                <a:round/>
                <a:headEnd/>
                <a:tailEnd/>
              </a:ln>
            </p:spPr>
            <p:txBody>
              <a:bodyPr/>
              <a:lstStyle/>
              <a:p>
                <a:endParaRPr lang="en-US"/>
              </a:p>
            </p:txBody>
          </p:sp>
          <p:sp>
            <p:nvSpPr>
              <p:cNvPr id="42" name="Oval 397"/>
              <p:cNvSpPr>
                <a:spLocks noChangeAspect="1" noChangeArrowheads="1"/>
              </p:cNvSpPr>
              <p:nvPr/>
            </p:nvSpPr>
            <p:spPr bwMode="auto">
              <a:xfrm>
                <a:off x="3635" y="3121"/>
                <a:ext cx="37" cy="42"/>
              </a:xfrm>
              <a:prstGeom prst="ellipse">
                <a:avLst/>
              </a:prstGeom>
              <a:solidFill>
                <a:schemeClr val="accent1"/>
              </a:solidFill>
              <a:ln w="12700">
                <a:solidFill>
                  <a:schemeClr val="tx2"/>
                </a:solidFill>
                <a:round/>
                <a:headEnd/>
                <a:tailEnd/>
              </a:ln>
            </p:spPr>
            <p:txBody>
              <a:bodyPr/>
              <a:lstStyle/>
              <a:p>
                <a:endParaRPr lang="en-US"/>
              </a:p>
            </p:txBody>
          </p:sp>
          <p:sp>
            <p:nvSpPr>
              <p:cNvPr id="43" name="Oval 398"/>
              <p:cNvSpPr>
                <a:spLocks noChangeAspect="1" noChangeArrowheads="1"/>
              </p:cNvSpPr>
              <p:nvPr/>
            </p:nvSpPr>
            <p:spPr bwMode="auto">
              <a:xfrm>
                <a:off x="2160" y="3200"/>
                <a:ext cx="37" cy="41"/>
              </a:xfrm>
              <a:prstGeom prst="ellipse">
                <a:avLst/>
              </a:prstGeom>
              <a:solidFill>
                <a:schemeClr val="accent1"/>
              </a:solidFill>
              <a:ln w="12700">
                <a:solidFill>
                  <a:schemeClr val="tx2"/>
                </a:solidFill>
                <a:round/>
                <a:headEnd/>
                <a:tailEnd/>
              </a:ln>
            </p:spPr>
            <p:txBody>
              <a:bodyPr/>
              <a:lstStyle/>
              <a:p>
                <a:endParaRPr lang="en-US"/>
              </a:p>
            </p:txBody>
          </p:sp>
          <p:sp>
            <p:nvSpPr>
              <p:cNvPr id="44" name="Oval 399"/>
              <p:cNvSpPr>
                <a:spLocks noChangeAspect="1" noChangeArrowheads="1"/>
              </p:cNvSpPr>
              <p:nvPr/>
            </p:nvSpPr>
            <p:spPr bwMode="auto">
              <a:xfrm>
                <a:off x="3825" y="1925"/>
                <a:ext cx="37" cy="43"/>
              </a:xfrm>
              <a:prstGeom prst="ellipse">
                <a:avLst/>
              </a:prstGeom>
              <a:solidFill>
                <a:schemeClr val="accent1"/>
              </a:solidFill>
              <a:ln w="12700">
                <a:solidFill>
                  <a:schemeClr val="tx2"/>
                </a:solidFill>
                <a:round/>
                <a:headEnd/>
                <a:tailEnd/>
              </a:ln>
            </p:spPr>
            <p:txBody>
              <a:bodyPr/>
              <a:lstStyle/>
              <a:p>
                <a:endParaRPr lang="en-US"/>
              </a:p>
            </p:txBody>
          </p:sp>
          <p:sp>
            <p:nvSpPr>
              <p:cNvPr id="45" name="Oval 400"/>
              <p:cNvSpPr>
                <a:spLocks noChangeAspect="1" noChangeArrowheads="1"/>
              </p:cNvSpPr>
              <p:nvPr/>
            </p:nvSpPr>
            <p:spPr bwMode="auto">
              <a:xfrm>
                <a:off x="2315" y="2614"/>
                <a:ext cx="39" cy="41"/>
              </a:xfrm>
              <a:prstGeom prst="ellipse">
                <a:avLst/>
              </a:prstGeom>
              <a:solidFill>
                <a:schemeClr val="accent1"/>
              </a:solidFill>
              <a:ln w="12700">
                <a:solidFill>
                  <a:schemeClr val="tx2"/>
                </a:solidFill>
                <a:round/>
                <a:headEnd/>
                <a:tailEnd/>
              </a:ln>
            </p:spPr>
            <p:txBody>
              <a:bodyPr/>
              <a:lstStyle/>
              <a:p>
                <a:endParaRPr lang="en-US"/>
              </a:p>
            </p:txBody>
          </p:sp>
          <p:sp>
            <p:nvSpPr>
              <p:cNvPr id="46" name="Oval 401"/>
              <p:cNvSpPr>
                <a:spLocks noChangeAspect="1" noChangeArrowheads="1"/>
              </p:cNvSpPr>
              <p:nvPr/>
            </p:nvSpPr>
            <p:spPr bwMode="auto">
              <a:xfrm>
                <a:off x="2274" y="2023"/>
                <a:ext cx="37" cy="42"/>
              </a:xfrm>
              <a:prstGeom prst="ellipse">
                <a:avLst/>
              </a:prstGeom>
              <a:solidFill>
                <a:schemeClr val="accent1"/>
              </a:solidFill>
              <a:ln w="12700">
                <a:solidFill>
                  <a:schemeClr val="tx2"/>
                </a:solidFill>
                <a:round/>
                <a:headEnd/>
                <a:tailEnd/>
              </a:ln>
            </p:spPr>
            <p:txBody>
              <a:bodyPr/>
              <a:lstStyle/>
              <a:p>
                <a:endParaRPr lang="en-US"/>
              </a:p>
            </p:txBody>
          </p:sp>
          <p:sp>
            <p:nvSpPr>
              <p:cNvPr id="47" name="Oval 402"/>
              <p:cNvSpPr>
                <a:spLocks noChangeAspect="1" noChangeArrowheads="1"/>
              </p:cNvSpPr>
              <p:nvPr/>
            </p:nvSpPr>
            <p:spPr bwMode="auto">
              <a:xfrm>
                <a:off x="1783" y="2937"/>
                <a:ext cx="38" cy="41"/>
              </a:xfrm>
              <a:prstGeom prst="ellipse">
                <a:avLst/>
              </a:prstGeom>
              <a:solidFill>
                <a:schemeClr val="accent1"/>
              </a:solidFill>
              <a:ln w="12700">
                <a:solidFill>
                  <a:schemeClr val="tx2"/>
                </a:solidFill>
                <a:round/>
                <a:headEnd/>
                <a:tailEnd/>
              </a:ln>
            </p:spPr>
            <p:txBody>
              <a:bodyPr/>
              <a:lstStyle/>
              <a:p>
                <a:endParaRPr lang="en-US"/>
              </a:p>
            </p:txBody>
          </p:sp>
          <p:sp>
            <p:nvSpPr>
              <p:cNvPr id="48" name="Oval 403"/>
              <p:cNvSpPr>
                <a:spLocks noChangeAspect="1" noChangeArrowheads="1"/>
              </p:cNvSpPr>
              <p:nvPr/>
            </p:nvSpPr>
            <p:spPr bwMode="auto">
              <a:xfrm>
                <a:off x="2586" y="3084"/>
                <a:ext cx="38" cy="41"/>
              </a:xfrm>
              <a:prstGeom prst="ellipse">
                <a:avLst/>
              </a:prstGeom>
              <a:solidFill>
                <a:schemeClr val="accent1"/>
              </a:solidFill>
              <a:ln w="12700">
                <a:solidFill>
                  <a:schemeClr val="tx2"/>
                </a:solidFill>
                <a:round/>
                <a:headEnd/>
                <a:tailEnd/>
              </a:ln>
            </p:spPr>
            <p:txBody>
              <a:bodyPr/>
              <a:lstStyle/>
              <a:p>
                <a:endParaRPr lang="en-US"/>
              </a:p>
            </p:txBody>
          </p:sp>
          <p:sp>
            <p:nvSpPr>
              <p:cNvPr id="49" name="Oval 404"/>
              <p:cNvSpPr>
                <a:spLocks noChangeAspect="1" noChangeArrowheads="1"/>
              </p:cNvSpPr>
              <p:nvPr/>
            </p:nvSpPr>
            <p:spPr bwMode="auto">
              <a:xfrm>
                <a:off x="2785" y="2985"/>
                <a:ext cx="38" cy="43"/>
              </a:xfrm>
              <a:prstGeom prst="ellipse">
                <a:avLst/>
              </a:prstGeom>
              <a:solidFill>
                <a:schemeClr val="accent1"/>
              </a:solidFill>
              <a:ln w="12700">
                <a:solidFill>
                  <a:schemeClr val="tx2"/>
                </a:solidFill>
                <a:round/>
                <a:headEnd/>
                <a:tailEnd/>
              </a:ln>
            </p:spPr>
            <p:txBody>
              <a:bodyPr/>
              <a:lstStyle/>
              <a:p>
                <a:endParaRPr lang="en-US"/>
              </a:p>
            </p:txBody>
          </p:sp>
          <p:sp>
            <p:nvSpPr>
              <p:cNvPr id="50" name="Oval 405"/>
              <p:cNvSpPr>
                <a:spLocks noChangeAspect="1" noChangeArrowheads="1"/>
              </p:cNvSpPr>
              <p:nvPr/>
            </p:nvSpPr>
            <p:spPr bwMode="auto">
              <a:xfrm>
                <a:off x="2315" y="2409"/>
                <a:ext cx="39" cy="42"/>
              </a:xfrm>
              <a:prstGeom prst="ellipse">
                <a:avLst/>
              </a:prstGeom>
              <a:solidFill>
                <a:schemeClr val="accent1"/>
              </a:solidFill>
              <a:ln w="12700">
                <a:solidFill>
                  <a:schemeClr val="tx2"/>
                </a:solidFill>
                <a:round/>
                <a:headEnd/>
                <a:tailEnd/>
              </a:ln>
            </p:spPr>
            <p:txBody>
              <a:bodyPr/>
              <a:lstStyle/>
              <a:p>
                <a:endParaRPr lang="en-US"/>
              </a:p>
            </p:txBody>
          </p:sp>
          <p:sp>
            <p:nvSpPr>
              <p:cNvPr id="51" name="Oval 406"/>
              <p:cNvSpPr>
                <a:spLocks noChangeAspect="1" noChangeArrowheads="1"/>
              </p:cNvSpPr>
              <p:nvPr/>
            </p:nvSpPr>
            <p:spPr bwMode="auto">
              <a:xfrm>
                <a:off x="2160" y="2144"/>
                <a:ext cx="37" cy="42"/>
              </a:xfrm>
              <a:prstGeom prst="ellipse">
                <a:avLst/>
              </a:prstGeom>
              <a:solidFill>
                <a:schemeClr val="accent1"/>
              </a:solidFill>
              <a:ln w="12700">
                <a:solidFill>
                  <a:schemeClr val="tx2"/>
                </a:solidFill>
                <a:round/>
                <a:headEnd/>
                <a:tailEnd/>
              </a:ln>
            </p:spPr>
            <p:txBody>
              <a:bodyPr/>
              <a:lstStyle/>
              <a:p>
                <a:endParaRPr lang="en-US"/>
              </a:p>
            </p:txBody>
          </p:sp>
          <p:sp>
            <p:nvSpPr>
              <p:cNvPr id="52" name="Oval 407"/>
              <p:cNvSpPr>
                <a:spLocks noChangeAspect="1" noChangeArrowheads="1"/>
              </p:cNvSpPr>
              <p:nvPr/>
            </p:nvSpPr>
            <p:spPr bwMode="auto">
              <a:xfrm>
                <a:off x="4396" y="2567"/>
                <a:ext cx="37" cy="42"/>
              </a:xfrm>
              <a:prstGeom prst="ellipse">
                <a:avLst/>
              </a:prstGeom>
              <a:solidFill>
                <a:schemeClr val="accent1"/>
              </a:solidFill>
              <a:ln w="12700">
                <a:solidFill>
                  <a:schemeClr val="tx2"/>
                </a:solidFill>
                <a:round/>
                <a:headEnd/>
                <a:tailEnd/>
              </a:ln>
            </p:spPr>
            <p:txBody>
              <a:bodyPr/>
              <a:lstStyle/>
              <a:p>
                <a:endParaRPr lang="en-US"/>
              </a:p>
            </p:txBody>
          </p:sp>
          <p:sp>
            <p:nvSpPr>
              <p:cNvPr id="53" name="Oval 408"/>
              <p:cNvSpPr>
                <a:spLocks noChangeAspect="1" noChangeArrowheads="1"/>
              </p:cNvSpPr>
              <p:nvPr/>
            </p:nvSpPr>
            <p:spPr bwMode="auto">
              <a:xfrm>
                <a:off x="4045" y="2212"/>
                <a:ext cx="38" cy="43"/>
              </a:xfrm>
              <a:prstGeom prst="ellipse">
                <a:avLst/>
              </a:prstGeom>
              <a:solidFill>
                <a:schemeClr val="accent1"/>
              </a:solidFill>
              <a:ln w="12700">
                <a:solidFill>
                  <a:schemeClr val="tx2"/>
                </a:solidFill>
                <a:round/>
                <a:headEnd/>
                <a:tailEnd/>
              </a:ln>
            </p:spPr>
            <p:txBody>
              <a:bodyPr/>
              <a:lstStyle/>
              <a:p>
                <a:endParaRPr lang="en-US"/>
              </a:p>
            </p:txBody>
          </p:sp>
          <p:sp>
            <p:nvSpPr>
              <p:cNvPr id="54" name="Oval 409"/>
              <p:cNvSpPr>
                <a:spLocks noChangeAspect="1" noChangeArrowheads="1"/>
              </p:cNvSpPr>
              <p:nvPr/>
            </p:nvSpPr>
            <p:spPr bwMode="auto">
              <a:xfrm>
                <a:off x="2658" y="1805"/>
                <a:ext cx="38" cy="41"/>
              </a:xfrm>
              <a:prstGeom prst="ellipse">
                <a:avLst/>
              </a:prstGeom>
              <a:solidFill>
                <a:schemeClr val="accent1"/>
              </a:solidFill>
              <a:ln w="12700">
                <a:solidFill>
                  <a:schemeClr val="tx2"/>
                </a:solidFill>
                <a:round/>
                <a:headEnd/>
                <a:tailEnd/>
              </a:ln>
            </p:spPr>
            <p:txBody>
              <a:bodyPr/>
              <a:lstStyle/>
              <a:p>
                <a:endParaRPr lang="en-US"/>
              </a:p>
            </p:txBody>
          </p:sp>
          <p:sp>
            <p:nvSpPr>
              <p:cNvPr id="55" name="Oval 410"/>
              <p:cNvSpPr>
                <a:spLocks noChangeAspect="1" noChangeArrowheads="1"/>
              </p:cNvSpPr>
              <p:nvPr/>
            </p:nvSpPr>
            <p:spPr bwMode="auto">
              <a:xfrm>
                <a:off x="2925" y="2582"/>
                <a:ext cx="37" cy="41"/>
              </a:xfrm>
              <a:prstGeom prst="ellipse">
                <a:avLst/>
              </a:prstGeom>
              <a:solidFill>
                <a:schemeClr val="accent1"/>
              </a:solidFill>
              <a:ln w="12700">
                <a:solidFill>
                  <a:schemeClr val="tx2"/>
                </a:solidFill>
                <a:round/>
                <a:headEnd/>
                <a:tailEnd/>
              </a:ln>
            </p:spPr>
            <p:txBody>
              <a:bodyPr/>
              <a:lstStyle/>
              <a:p>
                <a:endParaRPr lang="en-US"/>
              </a:p>
            </p:txBody>
          </p:sp>
          <p:sp>
            <p:nvSpPr>
              <p:cNvPr id="56" name="Oval 411"/>
              <p:cNvSpPr>
                <a:spLocks noChangeAspect="1" noChangeArrowheads="1"/>
              </p:cNvSpPr>
              <p:nvPr/>
            </p:nvSpPr>
            <p:spPr bwMode="auto">
              <a:xfrm>
                <a:off x="3199" y="2851"/>
                <a:ext cx="38" cy="41"/>
              </a:xfrm>
              <a:prstGeom prst="ellipse">
                <a:avLst/>
              </a:prstGeom>
              <a:solidFill>
                <a:schemeClr val="accent1"/>
              </a:solidFill>
              <a:ln w="12700">
                <a:solidFill>
                  <a:schemeClr val="tx2"/>
                </a:solidFill>
                <a:round/>
                <a:headEnd/>
                <a:tailEnd/>
              </a:ln>
            </p:spPr>
            <p:txBody>
              <a:bodyPr/>
              <a:lstStyle/>
              <a:p>
                <a:endParaRPr lang="en-US"/>
              </a:p>
            </p:txBody>
          </p:sp>
          <p:sp>
            <p:nvSpPr>
              <p:cNvPr id="57" name="Oval 412"/>
              <p:cNvSpPr>
                <a:spLocks noChangeAspect="1" noChangeArrowheads="1"/>
              </p:cNvSpPr>
              <p:nvPr/>
            </p:nvSpPr>
            <p:spPr bwMode="auto">
              <a:xfrm>
                <a:off x="2958" y="3102"/>
                <a:ext cx="38" cy="42"/>
              </a:xfrm>
              <a:prstGeom prst="ellipse">
                <a:avLst/>
              </a:prstGeom>
              <a:solidFill>
                <a:schemeClr val="accent1"/>
              </a:solidFill>
              <a:ln w="12700">
                <a:solidFill>
                  <a:schemeClr val="tx2"/>
                </a:solidFill>
                <a:round/>
                <a:headEnd/>
                <a:tailEnd/>
              </a:ln>
            </p:spPr>
            <p:txBody>
              <a:bodyPr/>
              <a:lstStyle/>
              <a:p>
                <a:endParaRPr lang="en-US"/>
              </a:p>
            </p:txBody>
          </p:sp>
          <p:sp>
            <p:nvSpPr>
              <p:cNvPr id="58" name="Oval 413"/>
              <p:cNvSpPr>
                <a:spLocks noChangeAspect="1" noChangeArrowheads="1"/>
              </p:cNvSpPr>
              <p:nvPr/>
            </p:nvSpPr>
            <p:spPr bwMode="auto">
              <a:xfrm>
                <a:off x="2248" y="2386"/>
                <a:ext cx="38" cy="41"/>
              </a:xfrm>
              <a:prstGeom prst="ellipse">
                <a:avLst/>
              </a:prstGeom>
              <a:solidFill>
                <a:schemeClr val="accent1"/>
              </a:solidFill>
              <a:ln w="12700">
                <a:solidFill>
                  <a:schemeClr val="tx2"/>
                </a:solidFill>
                <a:round/>
                <a:headEnd/>
                <a:tailEnd/>
              </a:ln>
            </p:spPr>
            <p:txBody>
              <a:bodyPr/>
              <a:lstStyle/>
              <a:p>
                <a:endParaRPr lang="en-US"/>
              </a:p>
            </p:txBody>
          </p:sp>
          <p:sp>
            <p:nvSpPr>
              <p:cNvPr id="59" name="Line 414"/>
              <p:cNvSpPr>
                <a:spLocks noChangeAspect="1" noChangeShapeType="1"/>
              </p:cNvSpPr>
              <p:nvPr/>
            </p:nvSpPr>
            <p:spPr bwMode="auto">
              <a:xfrm flipH="1">
                <a:off x="3318" y="1991"/>
                <a:ext cx="42" cy="18"/>
              </a:xfrm>
              <a:prstGeom prst="line">
                <a:avLst/>
              </a:prstGeom>
              <a:noFill/>
              <a:ln w="12700">
                <a:solidFill>
                  <a:schemeClr val="tx2"/>
                </a:solidFill>
                <a:round/>
                <a:headEnd/>
                <a:tailEnd/>
              </a:ln>
            </p:spPr>
            <p:txBody>
              <a:bodyPr/>
              <a:lstStyle/>
              <a:p>
                <a:endParaRPr lang="en-US"/>
              </a:p>
            </p:txBody>
          </p:sp>
          <p:sp>
            <p:nvSpPr>
              <p:cNvPr id="60" name="Line 415"/>
              <p:cNvSpPr>
                <a:spLocks noChangeAspect="1" noChangeShapeType="1"/>
              </p:cNvSpPr>
              <p:nvPr/>
            </p:nvSpPr>
            <p:spPr bwMode="auto">
              <a:xfrm>
                <a:off x="1648" y="2455"/>
                <a:ext cx="55" cy="52"/>
              </a:xfrm>
              <a:prstGeom prst="line">
                <a:avLst/>
              </a:prstGeom>
              <a:noFill/>
              <a:ln w="12700">
                <a:solidFill>
                  <a:schemeClr val="tx2"/>
                </a:solidFill>
                <a:round/>
                <a:headEnd/>
                <a:tailEnd/>
              </a:ln>
            </p:spPr>
            <p:txBody>
              <a:bodyPr/>
              <a:lstStyle/>
              <a:p>
                <a:endParaRPr lang="en-US"/>
              </a:p>
            </p:txBody>
          </p:sp>
          <p:sp>
            <p:nvSpPr>
              <p:cNvPr id="61" name="Line 416"/>
              <p:cNvSpPr>
                <a:spLocks noChangeAspect="1" noChangeShapeType="1"/>
              </p:cNvSpPr>
              <p:nvPr/>
            </p:nvSpPr>
            <p:spPr bwMode="auto">
              <a:xfrm>
                <a:off x="3786" y="2265"/>
                <a:ext cx="35" cy="37"/>
              </a:xfrm>
              <a:prstGeom prst="line">
                <a:avLst/>
              </a:prstGeom>
              <a:noFill/>
              <a:ln w="12700">
                <a:solidFill>
                  <a:schemeClr val="tx2"/>
                </a:solidFill>
                <a:round/>
                <a:headEnd/>
                <a:tailEnd/>
              </a:ln>
            </p:spPr>
            <p:txBody>
              <a:bodyPr/>
              <a:lstStyle/>
              <a:p>
                <a:endParaRPr lang="en-US"/>
              </a:p>
            </p:txBody>
          </p:sp>
          <p:sp>
            <p:nvSpPr>
              <p:cNvPr id="62" name="Line 417"/>
              <p:cNvSpPr>
                <a:spLocks noChangeAspect="1" noChangeShapeType="1"/>
              </p:cNvSpPr>
              <p:nvPr/>
            </p:nvSpPr>
            <p:spPr bwMode="auto">
              <a:xfrm flipV="1">
                <a:off x="2235" y="2405"/>
                <a:ext cx="30" cy="41"/>
              </a:xfrm>
              <a:prstGeom prst="line">
                <a:avLst/>
              </a:prstGeom>
              <a:noFill/>
              <a:ln w="12700">
                <a:solidFill>
                  <a:schemeClr val="tx2"/>
                </a:solidFill>
                <a:round/>
                <a:headEnd/>
                <a:tailEnd/>
              </a:ln>
            </p:spPr>
            <p:txBody>
              <a:bodyPr/>
              <a:lstStyle/>
              <a:p>
                <a:endParaRPr lang="en-US"/>
              </a:p>
            </p:txBody>
          </p:sp>
          <p:sp>
            <p:nvSpPr>
              <p:cNvPr id="63" name="Oval 418"/>
              <p:cNvSpPr>
                <a:spLocks noChangeAspect="1" noChangeArrowheads="1"/>
              </p:cNvSpPr>
              <p:nvPr/>
            </p:nvSpPr>
            <p:spPr bwMode="auto">
              <a:xfrm>
                <a:off x="1837" y="2649"/>
                <a:ext cx="38" cy="41"/>
              </a:xfrm>
              <a:prstGeom prst="ellipse">
                <a:avLst/>
              </a:prstGeom>
              <a:solidFill>
                <a:schemeClr val="accent1"/>
              </a:solidFill>
              <a:ln w="12700">
                <a:solidFill>
                  <a:schemeClr val="tx2"/>
                </a:solidFill>
                <a:round/>
                <a:headEnd/>
                <a:tailEnd/>
              </a:ln>
            </p:spPr>
            <p:txBody>
              <a:bodyPr/>
              <a:lstStyle/>
              <a:p>
                <a:endParaRPr lang="en-US"/>
              </a:p>
            </p:txBody>
          </p:sp>
          <p:sp>
            <p:nvSpPr>
              <p:cNvPr id="64" name="Oval 419"/>
              <p:cNvSpPr>
                <a:spLocks noChangeAspect="1" noChangeArrowheads="1"/>
              </p:cNvSpPr>
              <p:nvPr/>
            </p:nvSpPr>
            <p:spPr bwMode="auto">
              <a:xfrm>
                <a:off x="1555" y="3088"/>
                <a:ext cx="38" cy="41"/>
              </a:xfrm>
              <a:prstGeom prst="ellipse">
                <a:avLst/>
              </a:prstGeom>
              <a:solidFill>
                <a:schemeClr val="accent1"/>
              </a:solidFill>
              <a:ln w="12700">
                <a:solidFill>
                  <a:schemeClr val="tx2"/>
                </a:solidFill>
                <a:round/>
                <a:headEnd/>
                <a:tailEnd/>
              </a:ln>
            </p:spPr>
            <p:txBody>
              <a:bodyPr/>
              <a:lstStyle/>
              <a:p>
                <a:endParaRPr lang="en-US"/>
              </a:p>
            </p:txBody>
          </p:sp>
          <p:sp>
            <p:nvSpPr>
              <p:cNvPr id="65" name="Oval 420"/>
              <p:cNvSpPr>
                <a:spLocks noChangeAspect="1" noChangeArrowheads="1"/>
              </p:cNvSpPr>
              <p:nvPr/>
            </p:nvSpPr>
            <p:spPr bwMode="auto">
              <a:xfrm>
                <a:off x="1834" y="2009"/>
                <a:ext cx="38" cy="42"/>
              </a:xfrm>
              <a:prstGeom prst="ellipse">
                <a:avLst/>
              </a:prstGeom>
              <a:solidFill>
                <a:schemeClr val="accent1"/>
              </a:solidFill>
              <a:ln w="12700">
                <a:solidFill>
                  <a:schemeClr val="tx2"/>
                </a:solidFill>
                <a:round/>
                <a:headEnd/>
                <a:tailEnd/>
              </a:ln>
            </p:spPr>
            <p:txBody>
              <a:bodyPr/>
              <a:lstStyle/>
              <a:p>
                <a:endParaRPr lang="en-US"/>
              </a:p>
            </p:txBody>
          </p:sp>
          <p:sp>
            <p:nvSpPr>
              <p:cNvPr id="66" name="Oval 421"/>
              <p:cNvSpPr>
                <a:spLocks noChangeAspect="1" noChangeArrowheads="1"/>
              </p:cNvSpPr>
              <p:nvPr/>
            </p:nvSpPr>
            <p:spPr bwMode="auto">
              <a:xfrm>
                <a:off x="4151" y="2203"/>
                <a:ext cx="38" cy="42"/>
              </a:xfrm>
              <a:prstGeom prst="ellipse">
                <a:avLst/>
              </a:prstGeom>
              <a:solidFill>
                <a:schemeClr val="accent1"/>
              </a:solidFill>
              <a:ln w="12700">
                <a:solidFill>
                  <a:schemeClr val="tx2"/>
                </a:solidFill>
                <a:round/>
                <a:headEnd/>
                <a:tailEnd/>
              </a:ln>
            </p:spPr>
            <p:txBody>
              <a:bodyPr/>
              <a:lstStyle/>
              <a:p>
                <a:endParaRPr lang="en-US"/>
              </a:p>
            </p:txBody>
          </p:sp>
          <p:sp>
            <p:nvSpPr>
              <p:cNvPr id="67" name="Oval 422"/>
              <p:cNvSpPr>
                <a:spLocks noChangeAspect="1" noChangeArrowheads="1"/>
              </p:cNvSpPr>
              <p:nvPr/>
            </p:nvSpPr>
            <p:spPr bwMode="auto">
              <a:xfrm>
                <a:off x="2878" y="2851"/>
                <a:ext cx="38" cy="41"/>
              </a:xfrm>
              <a:prstGeom prst="ellipse">
                <a:avLst/>
              </a:prstGeom>
              <a:solidFill>
                <a:schemeClr val="accent1"/>
              </a:solidFill>
              <a:ln w="12700">
                <a:solidFill>
                  <a:schemeClr val="tx2"/>
                </a:solidFill>
                <a:round/>
                <a:headEnd/>
                <a:tailEnd/>
              </a:ln>
            </p:spPr>
            <p:txBody>
              <a:bodyPr/>
              <a:lstStyle/>
              <a:p>
                <a:endParaRPr lang="en-US"/>
              </a:p>
            </p:txBody>
          </p:sp>
          <p:sp>
            <p:nvSpPr>
              <p:cNvPr id="68" name="Oval 423"/>
              <p:cNvSpPr>
                <a:spLocks noChangeAspect="1" noChangeArrowheads="1"/>
              </p:cNvSpPr>
              <p:nvPr/>
            </p:nvSpPr>
            <p:spPr bwMode="auto">
              <a:xfrm>
                <a:off x="3187" y="2186"/>
                <a:ext cx="37" cy="41"/>
              </a:xfrm>
              <a:prstGeom prst="ellipse">
                <a:avLst/>
              </a:prstGeom>
              <a:solidFill>
                <a:schemeClr val="accent1"/>
              </a:solidFill>
              <a:ln w="12700">
                <a:solidFill>
                  <a:schemeClr val="tx2"/>
                </a:solidFill>
                <a:round/>
                <a:headEnd/>
                <a:tailEnd/>
              </a:ln>
            </p:spPr>
            <p:txBody>
              <a:bodyPr/>
              <a:lstStyle/>
              <a:p>
                <a:endParaRPr lang="en-US"/>
              </a:p>
            </p:txBody>
          </p:sp>
          <p:sp>
            <p:nvSpPr>
              <p:cNvPr id="69" name="Oval 424"/>
              <p:cNvSpPr>
                <a:spLocks noChangeAspect="1" noChangeArrowheads="1"/>
              </p:cNvSpPr>
              <p:nvPr/>
            </p:nvSpPr>
            <p:spPr bwMode="auto">
              <a:xfrm>
                <a:off x="2971" y="2354"/>
                <a:ext cx="38" cy="41"/>
              </a:xfrm>
              <a:prstGeom prst="ellipse">
                <a:avLst/>
              </a:prstGeom>
              <a:solidFill>
                <a:schemeClr val="accent1"/>
              </a:solidFill>
              <a:ln w="12700">
                <a:solidFill>
                  <a:schemeClr val="tx2"/>
                </a:solidFill>
                <a:round/>
                <a:headEnd/>
                <a:tailEnd/>
              </a:ln>
            </p:spPr>
            <p:txBody>
              <a:bodyPr/>
              <a:lstStyle/>
              <a:p>
                <a:endParaRPr lang="en-US"/>
              </a:p>
            </p:txBody>
          </p:sp>
          <p:sp>
            <p:nvSpPr>
              <p:cNvPr id="70" name="Oval 425"/>
              <p:cNvSpPr>
                <a:spLocks noChangeAspect="1" noChangeArrowheads="1"/>
              </p:cNvSpPr>
              <p:nvPr/>
            </p:nvSpPr>
            <p:spPr bwMode="auto">
              <a:xfrm>
                <a:off x="1597" y="3111"/>
                <a:ext cx="38" cy="42"/>
              </a:xfrm>
              <a:prstGeom prst="ellipse">
                <a:avLst/>
              </a:prstGeom>
              <a:solidFill>
                <a:schemeClr val="accent1"/>
              </a:solidFill>
              <a:ln w="12700">
                <a:solidFill>
                  <a:schemeClr val="tx2"/>
                </a:solidFill>
                <a:round/>
                <a:headEnd/>
                <a:tailEnd/>
              </a:ln>
            </p:spPr>
            <p:txBody>
              <a:bodyPr/>
              <a:lstStyle/>
              <a:p>
                <a:endParaRPr lang="en-US"/>
              </a:p>
            </p:txBody>
          </p:sp>
          <p:sp>
            <p:nvSpPr>
              <p:cNvPr id="71" name="Oval 426"/>
              <p:cNvSpPr>
                <a:spLocks noChangeAspect="1" noChangeArrowheads="1"/>
              </p:cNvSpPr>
              <p:nvPr/>
            </p:nvSpPr>
            <p:spPr bwMode="auto">
              <a:xfrm>
                <a:off x="4273" y="1865"/>
                <a:ext cx="38" cy="42"/>
              </a:xfrm>
              <a:prstGeom prst="ellipse">
                <a:avLst/>
              </a:prstGeom>
              <a:solidFill>
                <a:schemeClr val="accent1"/>
              </a:solidFill>
              <a:ln w="12700">
                <a:solidFill>
                  <a:schemeClr val="tx2"/>
                </a:solidFill>
                <a:round/>
                <a:headEnd/>
                <a:tailEnd/>
              </a:ln>
            </p:spPr>
            <p:txBody>
              <a:bodyPr/>
              <a:lstStyle/>
              <a:p>
                <a:endParaRPr lang="en-US"/>
              </a:p>
            </p:txBody>
          </p:sp>
          <p:sp>
            <p:nvSpPr>
              <p:cNvPr id="72" name="Oval 427"/>
              <p:cNvSpPr>
                <a:spLocks noChangeAspect="1" noChangeArrowheads="1"/>
              </p:cNvSpPr>
              <p:nvPr/>
            </p:nvSpPr>
            <p:spPr bwMode="auto">
              <a:xfrm>
                <a:off x="2307" y="2516"/>
                <a:ext cx="39" cy="42"/>
              </a:xfrm>
              <a:prstGeom prst="ellipse">
                <a:avLst/>
              </a:prstGeom>
              <a:solidFill>
                <a:schemeClr val="accent1"/>
              </a:solidFill>
              <a:ln w="12700">
                <a:solidFill>
                  <a:schemeClr val="tx2"/>
                </a:solidFill>
                <a:round/>
                <a:headEnd/>
                <a:tailEnd/>
              </a:ln>
            </p:spPr>
            <p:txBody>
              <a:bodyPr/>
              <a:lstStyle/>
              <a:p>
                <a:endParaRPr lang="en-US"/>
              </a:p>
            </p:txBody>
          </p:sp>
          <p:sp>
            <p:nvSpPr>
              <p:cNvPr id="73" name="Oval 428"/>
              <p:cNvSpPr>
                <a:spLocks noChangeAspect="1" noChangeArrowheads="1"/>
              </p:cNvSpPr>
              <p:nvPr/>
            </p:nvSpPr>
            <p:spPr bwMode="auto">
              <a:xfrm>
                <a:off x="3292" y="2460"/>
                <a:ext cx="38" cy="42"/>
              </a:xfrm>
              <a:prstGeom prst="ellipse">
                <a:avLst/>
              </a:prstGeom>
              <a:solidFill>
                <a:schemeClr val="accent1"/>
              </a:solidFill>
              <a:ln w="12700">
                <a:solidFill>
                  <a:schemeClr val="tx2"/>
                </a:solidFill>
                <a:round/>
                <a:headEnd/>
                <a:tailEnd/>
              </a:ln>
            </p:spPr>
            <p:txBody>
              <a:bodyPr/>
              <a:lstStyle/>
              <a:p>
                <a:endParaRPr lang="en-US"/>
              </a:p>
            </p:txBody>
          </p:sp>
          <p:sp>
            <p:nvSpPr>
              <p:cNvPr id="74" name="Oval 429"/>
              <p:cNvSpPr>
                <a:spLocks noChangeAspect="1" noChangeArrowheads="1"/>
              </p:cNvSpPr>
              <p:nvPr/>
            </p:nvSpPr>
            <p:spPr bwMode="auto">
              <a:xfrm>
                <a:off x="2912" y="1921"/>
                <a:ext cx="38" cy="42"/>
              </a:xfrm>
              <a:prstGeom prst="ellipse">
                <a:avLst/>
              </a:prstGeom>
              <a:solidFill>
                <a:schemeClr val="accent1"/>
              </a:solidFill>
              <a:ln w="12700">
                <a:solidFill>
                  <a:schemeClr val="tx2"/>
                </a:solidFill>
                <a:round/>
                <a:headEnd/>
                <a:tailEnd/>
              </a:ln>
            </p:spPr>
            <p:txBody>
              <a:bodyPr/>
              <a:lstStyle/>
              <a:p>
                <a:endParaRPr lang="en-US"/>
              </a:p>
            </p:txBody>
          </p:sp>
          <p:sp>
            <p:nvSpPr>
              <p:cNvPr id="75" name="Oval 430"/>
              <p:cNvSpPr>
                <a:spLocks noChangeAspect="1" noChangeArrowheads="1"/>
              </p:cNvSpPr>
              <p:nvPr/>
            </p:nvSpPr>
            <p:spPr bwMode="auto">
              <a:xfrm>
                <a:off x="2565" y="1954"/>
                <a:ext cx="38" cy="41"/>
              </a:xfrm>
              <a:prstGeom prst="ellipse">
                <a:avLst/>
              </a:prstGeom>
              <a:solidFill>
                <a:schemeClr val="accent1"/>
              </a:solidFill>
              <a:ln w="12700">
                <a:solidFill>
                  <a:schemeClr val="tx2"/>
                </a:solidFill>
                <a:round/>
                <a:headEnd/>
                <a:tailEnd/>
              </a:ln>
            </p:spPr>
            <p:txBody>
              <a:bodyPr/>
              <a:lstStyle/>
              <a:p>
                <a:endParaRPr lang="en-US"/>
              </a:p>
            </p:txBody>
          </p:sp>
          <p:sp>
            <p:nvSpPr>
              <p:cNvPr id="76" name="Oval 431"/>
              <p:cNvSpPr>
                <a:spLocks noChangeAspect="1" noChangeArrowheads="1"/>
              </p:cNvSpPr>
              <p:nvPr/>
            </p:nvSpPr>
            <p:spPr bwMode="auto">
              <a:xfrm>
                <a:off x="3491" y="2609"/>
                <a:ext cx="38" cy="42"/>
              </a:xfrm>
              <a:prstGeom prst="ellipse">
                <a:avLst/>
              </a:prstGeom>
              <a:solidFill>
                <a:schemeClr val="accent1"/>
              </a:solidFill>
              <a:ln w="12700">
                <a:solidFill>
                  <a:schemeClr val="tx2"/>
                </a:solidFill>
                <a:round/>
                <a:headEnd/>
                <a:tailEnd/>
              </a:ln>
            </p:spPr>
            <p:txBody>
              <a:bodyPr/>
              <a:lstStyle/>
              <a:p>
                <a:endParaRPr lang="en-US"/>
              </a:p>
            </p:txBody>
          </p:sp>
          <p:sp>
            <p:nvSpPr>
              <p:cNvPr id="77" name="Oval 432"/>
              <p:cNvSpPr>
                <a:spLocks noChangeAspect="1" noChangeArrowheads="1"/>
              </p:cNvSpPr>
              <p:nvPr/>
            </p:nvSpPr>
            <p:spPr bwMode="auto">
              <a:xfrm>
                <a:off x="4400" y="2674"/>
                <a:ext cx="38" cy="42"/>
              </a:xfrm>
              <a:prstGeom prst="ellipse">
                <a:avLst/>
              </a:prstGeom>
              <a:solidFill>
                <a:schemeClr val="accent1"/>
              </a:solidFill>
              <a:ln w="12700">
                <a:solidFill>
                  <a:schemeClr val="tx2"/>
                </a:solidFill>
                <a:round/>
                <a:headEnd/>
                <a:tailEnd/>
              </a:ln>
            </p:spPr>
            <p:txBody>
              <a:bodyPr/>
              <a:lstStyle/>
              <a:p>
                <a:endParaRPr lang="en-US"/>
              </a:p>
            </p:txBody>
          </p:sp>
          <p:sp>
            <p:nvSpPr>
              <p:cNvPr id="78" name="Oval 433"/>
              <p:cNvSpPr>
                <a:spLocks noChangeAspect="1" noChangeArrowheads="1"/>
              </p:cNvSpPr>
              <p:nvPr/>
            </p:nvSpPr>
            <p:spPr bwMode="auto">
              <a:xfrm>
                <a:off x="3377" y="2883"/>
                <a:ext cx="37" cy="42"/>
              </a:xfrm>
              <a:prstGeom prst="ellipse">
                <a:avLst/>
              </a:prstGeom>
              <a:solidFill>
                <a:schemeClr val="accent1"/>
              </a:solidFill>
              <a:ln w="12700">
                <a:solidFill>
                  <a:schemeClr val="tx2"/>
                </a:solidFill>
                <a:round/>
                <a:headEnd/>
                <a:tailEnd/>
              </a:ln>
            </p:spPr>
            <p:txBody>
              <a:bodyPr/>
              <a:lstStyle/>
              <a:p>
                <a:endParaRPr lang="en-US"/>
              </a:p>
            </p:txBody>
          </p:sp>
          <p:sp>
            <p:nvSpPr>
              <p:cNvPr id="79" name="Oval 434"/>
              <p:cNvSpPr>
                <a:spLocks noChangeAspect="1" noChangeArrowheads="1"/>
              </p:cNvSpPr>
              <p:nvPr/>
            </p:nvSpPr>
            <p:spPr bwMode="auto">
              <a:xfrm>
                <a:off x="2290" y="3292"/>
                <a:ext cx="38" cy="42"/>
              </a:xfrm>
              <a:prstGeom prst="ellipse">
                <a:avLst/>
              </a:prstGeom>
              <a:solidFill>
                <a:schemeClr val="accent1"/>
              </a:solidFill>
              <a:ln w="12700">
                <a:solidFill>
                  <a:schemeClr val="tx2"/>
                </a:solidFill>
                <a:round/>
                <a:headEnd/>
                <a:tailEnd/>
              </a:ln>
            </p:spPr>
            <p:txBody>
              <a:bodyPr/>
              <a:lstStyle/>
              <a:p>
                <a:endParaRPr lang="en-US"/>
              </a:p>
            </p:txBody>
          </p:sp>
          <p:sp>
            <p:nvSpPr>
              <p:cNvPr id="80" name="Oval 435"/>
              <p:cNvSpPr>
                <a:spLocks noChangeAspect="1" noChangeArrowheads="1"/>
              </p:cNvSpPr>
              <p:nvPr/>
            </p:nvSpPr>
            <p:spPr bwMode="auto">
              <a:xfrm>
                <a:off x="2041" y="2182"/>
                <a:ext cx="37" cy="41"/>
              </a:xfrm>
              <a:prstGeom prst="ellipse">
                <a:avLst/>
              </a:prstGeom>
              <a:solidFill>
                <a:schemeClr val="accent1"/>
              </a:solidFill>
              <a:ln w="12700">
                <a:solidFill>
                  <a:schemeClr val="tx2"/>
                </a:solidFill>
                <a:round/>
                <a:headEnd/>
                <a:tailEnd/>
              </a:ln>
            </p:spPr>
            <p:txBody>
              <a:bodyPr/>
              <a:lstStyle/>
              <a:p>
                <a:endParaRPr lang="en-US"/>
              </a:p>
            </p:txBody>
          </p:sp>
          <p:sp>
            <p:nvSpPr>
              <p:cNvPr id="81" name="Oval 436"/>
              <p:cNvSpPr>
                <a:spLocks noChangeAspect="1" noChangeArrowheads="1"/>
              </p:cNvSpPr>
              <p:nvPr/>
            </p:nvSpPr>
            <p:spPr bwMode="auto">
              <a:xfrm>
                <a:off x="2794" y="3167"/>
                <a:ext cx="37" cy="42"/>
              </a:xfrm>
              <a:prstGeom prst="ellipse">
                <a:avLst/>
              </a:prstGeom>
              <a:solidFill>
                <a:schemeClr val="accent1"/>
              </a:solidFill>
              <a:ln w="12700">
                <a:solidFill>
                  <a:schemeClr val="tx2"/>
                </a:solidFill>
                <a:round/>
                <a:headEnd/>
                <a:tailEnd/>
              </a:ln>
            </p:spPr>
            <p:txBody>
              <a:bodyPr/>
              <a:lstStyle/>
              <a:p>
                <a:endParaRPr lang="en-US"/>
              </a:p>
            </p:txBody>
          </p:sp>
          <p:sp>
            <p:nvSpPr>
              <p:cNvPr id="82" name="Oval 437"/>
              <p:cNvSpPr>
                <a:spLocks noChangeAspect="1" noChangeArrowheads="1"/>
              </p:cNvSpPr>
              <p:nvPr/>
            </p:nvSpPr>
            <p:spPr bwMode="auto">
              <a:xfrm>
                <a:off x="1466" y="2814"/>
                <a:ext cx="38" cy="41"/>
              </a:xfrm>
              <a:prstGeom prst="ellipse">
                <a:avLst/>
              </a:prstGeom>
              <a:solidFill>
                <a:schemeClr val="accent1"/>
              </a:solidFill>
              <a:ln w="12700">
                <a:solidFill>
                  <a:schemeClr val="tx2"/>
                </a:solidFill>
                <a:round/>
                <a:headEnd/>
                <a:tailEnd/>
              </a:ln>
            </p:spPr>
            <p:txBody>
              <a:bodyPr/>
              <a:lstStyle/>
              <a:p>
                <a:endParaRPr lang="en-US"/>
              </a:p>
            </p:txBody>
          </p:sp>
          <p:sp>
            <p:nvSpPr>
              <p:cNvPr id="83" name="Oval 438"/>
              <p:cNvSpPr>
                <a:spLocks noChangeAspect="1" noChangeArrowheads="1"/>
              </p:cNvSpPr>
              <p:nvPr/>
            </p:nvSpPr>
            <p:spPr bwMode="auto">
              <a:xfrm>
                <a:off x="4201" y="2748"/>
                <a:ext cx="38" cy="43"/>
              </a:xfrm>
              <a:prstGeom prst="ellipse">
                <a:avLst/>
              </a:prstGeom>
              <a:solidFill>
                <a:schemeClr val="accent1"/>
              </a:solidFill>
              <a:ln w="12700">
                <a:solidFill>
                  <a:schemeClr val="tx2"/>
                </a:solidFill>
                <a:round/>
                <a:headEnd/>
                <a:tailEnd/>
              </a:ln>
            </p:spPr>
            <p:txBody>
              <a:bodyPr/>
              <a:lstStyle/>
              <a:p>
                <a:endParaRPr lang="en-US"/>
              </a:p>
            </p:txBody>
          </p:sp>
          <p:sp>
            <p:nvSpPr>
              <p:cNvPr id="84" name="Oval 439"/>
              <p:cNvSpPr>
                <a:spLocks noChangeAspect="1" noChangeArrowheads="1"/>
              </p:cNvSpPr>
              <p:nvPr/>
            </p:nvSpPr>
            <p:spPr bwMode="auto">
              <a:xfrm>
                <a:off x="3343" y="1973"/>
                <a:ext cx="38" cy="41"/>
              </a:xfrm>
              <a:prstGeom prst="ellipse">
                <a:avLst/>
              </a:prstGeom>
              <a:solidFill>
                <a:schemeClr val="accent1"/>
              </a:solidFill>
              <a:ln w="12700">
                <a:solidFill>
                  <a:schemeClr val="tx2"/>
                </a:solidFill>
                <a:round/>
                <a:headEnd/>
                <a:tailEnd/>
              </a:ln>
            </p:spPr>
            <p:txBody>
              <a:bodyPr/>
              <a:lstStyle/>
              <a:p>
                <a:endParaRPr lang="en-US"/>
              </a:p>
            </p:txBody>
          </p:sp>
          <p:sp>
            <p:nvSpPr>
              <p:cNvPr id="85" name="Oval 440"/>
              <p:cNvSpPr>
                <a:spLocks noChangeAspect="1" noChangeArrowheads="1"/>
              </p:cNvSpPr>
              <p:nvPr/>
            </p:nvSpPr>
            <p:spPr bwMode="auto">
              <a:xfrm>
                <a:off x="2037" y="3344"/>
                <a:ext cx="37" cy="41"/>
              </a:xfrm>
              <a:prstGeom prst="ellipse">
                <a:avLst/>
              </a:prstGeom>
              <a:solidFill>
                <a:schemeClr val="accent1"/>
              </a:solidFill>
              <a:ln w="12700">
                <a:solidFill>
                  <a:schemeClr val="tx2"/>
                </a:solidFill>
                <a:round/>
                <a:headEnd/>
                <a:tailEnd/>
              </a:ln>
            </p:spPr>
            <p:txBody>
              <a:bodyPr/>
              <a:lstStyle/>
              <a:p>
                <a:endParaRPr lang="en-US"/>
              </a:p>
            </p:txBody>
          </p:sp>
          <p:sp>
            <p:nvSpPr>
              <p:cNvPr id="86" name="Oval 441"/>
              <p:cNvSpPr>
                <a:spLocks noChangeAspect="1" noChangeArrowheads="1"/>
              </p:cNvSpPr>
              <p:nvPr/>
            </p:nvSpPr>
            <p:spPr bwMode="auto">
              <a:xfrm>
                <a:off x="3056" y="2037"/>
                <a:ext cx="37" cy="42"/>
              </a:xfrm>
              <a:prstGeom prst="ellipse">
                <a:avLst/>
              </a:prstGeom>
              <a:solidFill>
                <a:schemeClr val="accent1"/>
              </a:solidFill>
              <a:ln w="12700">
                <a:solidFill>
                  <a:schemeClr val="tx2"/>
                </a:solidFill>
                <a:round/>
                <a:headEnd/>
                <a:tailEnd/>
              </a:ln>
            </p:spPr>
            <p:txBody>
              <a:bodyPr/>
              <a:lstStyle/>
              <a:p>
                <a:endParaRPr lang="en-US"/>
              </a:p>
            </p:txBody>
          </p:sp>
          <p:sp>
            <p:nvSpPr>
              <p:cNvPr id="87" name="Oval 442"/>
              <p:cNvSpPr>
                <a:spLocks noChangeAspect="1" noChangeArrowheads="1"/>
              </p:cNvSpPr>
              <p:nvPr/>
            </p:nvSpPr>
            <p:spPr bwMode="auto">
              <a:xfrm>
                <a:off x="1555" y="2920"/>
                <a:ext cx="38" cy="43"/>
              </a:xfrm>
              <a:prstGeom prst="ellipse">
                <a:avLst/>
              </a:prstGeom>
              <a:solidFill>
                <a:schemeClr val="accent1"/>
              </a:solidFill>
              <a:ln w="12700">
                <a:solidFill>
                  <a:schemeClr val="tx2"/>
                </a:solidFill>
                <a:round/>
                <a:headEnd/>
                <a:tailEnd/>
              </a:ln>
            </p:spPr>
            <p:txBody>
              <a:bodyPr/>
              <a:lstStyle/>
              <a:p>
                <a:endParaRPr lang="en-US"/>
              </a:p>
            </p:txBody>
          </p:sp>
          <p:sp>
            <p:nvSpPr>
              <p:cNvPr id="88" name="Oval 443"/>
              <p:cNvSpPr>
                <a:spLocks noChangeAspect="1" noChangeArrowheads="1"/>
              </p:cNvSpPr>
              <p:nvPr/>
            </p:nvSpPr>
            <p:spPr bwMode="auto">
              <a:xfrm>
                <a:off x="4154" y="2981"/>
                <a:ext cx="39" cy="42"/>
              </a:xfrm>
              <a:prstGeom prst="ellipse">
                <a:avLst/>
              </a:prstGeom>
              <a:solidFill>
                <a:schemeClr val="accent1"/>
              </a:solidFill>
              <a:ln w="12700">
                <a:solidFill>
                  <a:schemeClr val="tx2"/>
                </a:solidFill>
                <a:round/>
                <a:headEnd/>
                <a:tailEnd/>
              </a:ln>
            </p:spPr>
            <p:txBody>
              <a:bodyPr/>
              <a:lstStyle/>
              <a:p>
                <a:endParaRPr lang="en-US"/>
              </a:p>
            </p:txBody>
          </p:sp>
          <p:sp>
            <p:nvSpPr>
              <p:cNvPr id="89" name="Oval 444"/>
              <p:cNvSpPr>
                <a:spLocks noChangeAspect="1" noChangeArrowheads="1"/>
              </p:cNvSpPr>
              <p:nvPr/>
            </p:nvSpPr>
            <p:spPr bwMode="auto">
              <a:xfrm>
                <a:off x="2806" y="2600"/>
                <a:ext cx="38" cy="42"/>
              </a:xfrm>
              <a:prstGeom prst="ellipse">
                <a:avLst/>
              </a:prstGeom>
              <a:solidFill>
                <a:schemeClr val="accent1"/>
              </a:solidFill>
              <a:ln w="12700">
                <a:solidFill>
                  <a:schemeClr val="tx2"/>
                </a:solidFill>
                <a:round/>
                <a:headEnd/>
                <a:tailEnd/>
              </a:ln>
            </p:spPr>
            <p:txBody>
              <a:bodyPr/>
              <a:lstStyle/>
              <a:p>
                <a:endParaRPr lang="en-US"/>
              </a:p>
            </p:txBody>
          </p:sp>
          <p:sp>
            <p:nvSpPr>
              <p:cNvPr id="90" name="Oval 445"/>
              <p:cNvSpPr>
                <a:spLocks noChangeAspect="1" noChangeArrowheads="1"/>
              </p:cNvSpPr>
              <p:nvPr/>
            </p:nvSpPr>
            <p:spPr bwMode="auto">
              <a:xfrm>
                <a:off x="3144" y="2218"/>
                <a:ext cx="38" cy="43"/>
              </a:xfrm>
              <a:prstGeom prst="ellipse">
                <a:avLst/>
              </a:prstGeom>
              <a:solidFill>
                <a:schemeClr val="accent1"/>
              </a:solidFill>
              <a:ln w="12700">
                <a:solidFill>
                  <a:schemeClr val="tx2"/>
                </a:solidFill>
                <a:round/>
                <a:headEnd/>
                <a:tailEnd/>
              </a:ln>
            </p:spPr>
            <p:txBody>
              <a:bodyPr/>
              <a:lstStyle/>
              <a:p>
                <a:endParaRPr lang="en-US"/>
              </a:p>
            </p:txBody>
          </p:sp>
          <p:sp>
            <p:nvSpPr>
              <p:cNvPr id="91" name="Oval 446"/>
              <p:cNvSpPr>
                <a:spLocks noChangeAspect="1" noChangeArrowheads="1"/>
              </p:cNvSpPr>
              <p:nvPr/>
            </p:nvSpPr>
            <p:spPr bwMode="auto">
              <a:xfrm>
                <a:off x="3203" y="3055"/>
                <a:ext cx="39" cy="42"/>
              </a:xfrm>
              <a:prstGeom prst="ellipse">
                <a:avLst/>
              </a:prstGeom>
              <a:solidFill>
                <a:schemeClr val="accent1"/>
              </a:solidFill>
              <a:ln w="12700">
                <a:solidFill>
                  <a:schemeClr val="tx2"/>
                </a:solidFill>
                <a:round/>
                <a:headEnd/>
                <a:tailEnd/>
              </a:ln>
            </p:spPr>
            <p:txBody>
              <a:bodyPr/>
              <a:lstStyle/>
              <a:p>
                <a:endParaRPr lang="en-US"/>
              </a:p>
            </p:txBody>
          </p:sp>
          <p:sp>
            <p:nvSpPr>
              <p:cNvPr id="92" name="Oval 447"/>
              <p:cNvSpPr>
                <a:spLocks noChangeAspect="1" noChangeArrowheads="1"/>
              </p:cNvSpPr>
              <p:nvPr/>
            </p:nvSpPr>
            <p:spPr bwMode="auto">
              <a:xfrm>
                <a:off x="3571" y="3036"/>
                <a:ext cx="38" cy="43"/>
              </a:xfrm>
              <a:prstGeom prst="ellipse">
                <a:avLst/>
              </a:prstGeom>
              <a:solidFill>
                <a:schemeClr val="accent1"/>
              </a:solidFill>
              <a:ln w="12700">
                <a:solidFill>
                  <a:schemeClr val="tx2"/>
                </a:solidFill>
                <a:round/>
                <a:headEnd/>
                <a:tailEnd/>
              </a:ln>
            </p:spPr>
            <p:txBody>
              <a:bodyPr/>
              <a:lstStyle/>
              <a:p>
                <a:endParaRPr lang="en-US"/>
              </a:p>
            </p:txBody>
          </p:sp>
          <p:sp>
            <p:nvSpPr>
              <p:cNvPr id="93" name="Oval 448"/>
              <p:cNvSpPr>
                <a:spLocks noChangeAspect="1" noChangeArrowheads="1"/>
              </p:cNvSpPr>
              <p:nvPr/>
            </p:nvSpPr>
            <p:spPr bwMode="auto">
              <a:xfrm>
                <a:off x="2573" y="1828"/>
                <a:ext cx="39" cy="42"/>
              </a:xfrm>
              <a:prstGeom prst="ellipse">
                <a:avLst/>
              </a:prstGeom>
              <a:solidFill>
                <a:schemeClr val="accent1"/>
              </a:solidFill>
              <a:ln w="12700">
                <a:solidFill>
                  <a:schemeClr val="tx2"/>
                </a:solidFill>
                <a:round/>
                <a:headEnd/>
                <a:tailEnd/>
              </a:ln>
            </p:spPr>
            <p:txBody>
              <a:bodyPr/>
              <a:lstStyle/>
              <a:p>
                <a:endParaRPr lang="en-US"/>
              </a:p>
            </p:txBody>
          </p:sp>
          <p:sp>
            <p:nvSpPr>
              <p:cNvPr id="94" name="Oval 449"/>
              <p:cNvSpPr>
                <a:spLocks noChangeAspect="1" noChangeArrowheads="1"/>
              </p:cNvSpPr>
              <p:nvPr/>
            </p:nvSpPr>
            <p:spPr bwMode="auto">
              <a:xfrm>
                <a:off x="3731" y="2814"/>
                <a:ext cx="39" cy="42"/>
              </a:xfrm>
              <a:prstGeom prst="ellipse">
                <a:avLst/>
              </a:prstGeom>
              <a:solidFill>
                <a:schemeClr val="accent1"/>
              </a:solidFill>
              <a:ln w="12700">
                <a:solidFill>
                  <a:schemeClr val="tx2"/>
                </a:solidFill>
                <a:round/>
                <a:headEnd/>
                <a:tailEnd/>
              </a:ln>
            </p:spPr>
            <p:txBody>
              <a:bodyPr/>
              <a:lstStyle/>
              <a:p>
                <a:endParaRPr lang="en-US"/>
              </a:p>
            </p:txBody>
          </p:sp>
        </p:grpSp>
      </p:grpSp>
      <p:grpSp>
        <p:nvGrpSpPr>
          <p:cNvPr id="184" name="Groupe 183"/>
          <p:cNvGrpSpPr/>
          <p:nvPr/>
        </p:nvGrpSpPr>
        <p:grpSpPr>
          <a:xfrm>
            <a:off x="5062857" y="1000114"/>
            <a:ext cx="4022724" cy="2114543"/>
            <a:chOff x="2890838" y="2501900"/>
            <a:chExt cx="5694362" cy="3032125"/>
          </a:xfrm>
        </p:grpSpPr>
        <p:sp>
          <p:nvSpPr>
            <p:cNvPr id="185" name="Oval 3"/>
            <p:cNvSpPr>
              <a:spLocks noChangeArrowheads="1"/>
            </p:cNvSpPr>
            <p:nvPr/>
          </p:nvSpPr>
          <p:spPr bwMode="auto">
            <a:xfrm rot="21031192">
              <a:off x="2890838" y="2501900"/>
              <a:ext cx="5694362" cy="3032125"/>
            </a:xfrm>
            <a:prstGeom prst="ellipse">
              <a:avLst/>
            </a:prstGeom>
            <a:solidFill>
              <a:srgbClr val="75F660"/>
            </a:solidFill>
            <a:ln w="38100">
              <a:solidFill>
                <a:schemeClr val="tx2"/>
              </a:solidFill>
              <a:round/>
              <a:headEnd/>
              <a:tailEnd/>
            </a:ln>
            <a:effectLst/>
          </p:spPr>
          <p:txBody>
            <a:bodyPr wrap="none" anchor="ctr"/>
            <a:lstStyle/>
            <a:p>
              <a:pPr algn="ctr"/>
              <a:endParaRPr lang="en-GB" b="1"/>
            </a:p>
          </p:txBody>
        </p:sp>
        <p:grpSp>
          <p:nvGrpSpPr>
            <p:cNvPr id="186" name="Group 456"/>
            <p:cNvGrpSpPr>
              <a:grpSpLocks/>
            </p:cNvGrpSpPr>
            <p:nvPr/>
          </p:nvGrpSpPr>
          <p:grpSpPr bwMode="auto">
            <a:xfrm>
              <a:off x="3251208" y="2857531"/>
              <a:ext cx="4999054" cy="2554313"/>
              <a:chOff x="1466" y="1800"/>
              <a:chExt cx="3149" cy="1609"/>
            </a:xfrm>
          </p:grpSpPr>
          <p:sp>
            <p:nvSpPr>
              <p:cNvPr id="458" name="Line 364"/>
              <p:cNvSpPr>
                <a:spLocks noChangeAspect="1" noChangeShapeType="1"/>
              </p:cNvSpPr>
              <p:nvPr/>
            </p:nvSpPr>
            <p:spPr bwMode="auto">
              <a:xfrm>
                <a:off x="1572" y="3107"/>
                <a:ext cx="42" cy="23"/>
              </a:xfrm>
              <a:prstGeom prst="line">
                <a:avLst/>
              </a:prstGeom>
              <a:noFill/>
              <a:ln w="12700">
                <a:solidFill>
                  <a:schemeClr val="tx2"/>
                </a:solidFill>
                <a:round/>
                <a:headEnd/>
                <a:tailEnd/>
              </a:ln>
            </p:spPr>
            <p:txBody>
              <a:bodyPr/>
              <a:lstStyle/>
              <a:p>
                <a:endParaRPr lang="en-US"/>
              </a:p>
            </p:txBody>
          </p:sp>
          <p:sp>
            <p:nvSpPr>
              <p:cNvPr id="459" name="Line 365"/>
              <p:cNvSpPr>
                <a:spLocks noChangeAspect="1" noChangeShapeType="1"/>
              </p:cNvSpPr>
              <p:nvPr/>
            </p:nvSpPr>
            <p:spPr bwMode="auto">
              <a:xfrm flipH="1" flipV="1">
                <a:off x="1517" y="3097"/>
                <a:ext cx="55" cy="10"/>
              </a:xfrm>
              <a:prstGeom prst="line">
                <a:avLst/>
              </a:prstGeom>
              <a:noFill/>
              <a:ln w="12700">
                <a:solidFill>
                  <a:schemeClr val="tx2"/>
                </a:solidFill>
                <a:round/>
                <a:headEnd/>
                <a:tailEnd/>
              </a:ln>
            </p:spPr>
            <p:txBody>
              <a:bodyPr/>
              <a:lstStyle/>
              <a:p>
                <a:endParaRPr lang="en-US"/>
              </a:p>
            </p:txBody>
          </p:sp>
          <p:sp>
            <p:nvSpPr>
              <p:cNvPr id="460" name="Line 366"/>
              <p:cNvSpPr>
                <a:spLocks noChangeAspect="1" noChangeShapeType="1"/>
              </p:cNvSpPr>
              <p:nvPr/>
            </p:nvSpPr>
            <p:spPr bwMode="auto">
              <a:xfrm flipH="1">
                <a:off x="3161" y="2205"/>
                <a:ext cx="42" cy="32"/>
              </a:xfrm>
              <a:prstGeom prst="line">
                <a:avLst/>
              </a:prstGeom>
              <a:noFill/>
              <a:ln w="12700">
                <a:solidFill>
                  <a:schemeClr val="tx2"/>
                </a:solidFill>
                <a:round/>
                <a:headEnd/>
                <a:tailEnd/>
              </a:ln>
            </p:spPr>
            <p:txBody>
              <a:bodyPr/>
              <a:lstStyle/>
              <a:p>
                <a:endParaRPr lang="en-US"/>
              </a:p>
            </p:txBody>
          </p:sp>
          <p:sp>
            <p:nvSpPr>
              <p:cNvPr id="461" name="Line 367"/>
              <p:cNvSpPr>
                <a:spLocks noChangeAspect="1" noChangeShapeType="1"/>
              </p:cNvSpPr>
              <p:nvPr/>
            </p:nvSpPr>
            <p:spPr bwMode="auto">
              <a:xfrm flipH="1" flipV="1">
                <a:off x="1517" y="3097"/>
                <a:ext cx="97" cy="33"/>
              </a:xfrm>
              <a:prstGeom prst="line">
                <a:avLst/>
              </a:prstGeom>
              <a:noFill/>
              <a:ln w="12700">
                <a:solidFill>
                  <a:schemeClr val="tx2"/>
                </a:solidFill>
                <a:round/>
                <a:headEnd/>
                <a:tailEnd/>
              </a:ln>
            </p:spPr>
            <p:txBody>
              <a:bodyPr/>
              <a:lstStyle/>
              <a:p>
                <a:endParaRPr lang="en-US"/>
              </a:p>
            </p:txBody>
          </p:sp>
          <p:sp>
            <p:nvSpPr>
              <p:cNvPr id="462" name="Oval 371"/>
              <p:cNvSpPr>
                <a:spLocks noChangeAspect="1" noChangeArrowheads="1"/>
              </p:cNvSpPr>
              <p:nvPr/>
            </p:nvSpPr>
            <p:spPr bwMode="auto">
              <a:xfrm>
                <a:off x="1631" y="2437"/>
                <a:ext cx="38" cy="42"/>
              </a:xfrm>
              <a:prstGeom prst="ellipse">
                <a:avLst/>
              </a:prstGeom>
              <a:solidFill>
                <a:schemeClr val="accent1"/>
              </a:solidFill>
              <a:ln w="12700">
                <a:solidFill>
                  <a:schemeClr val="tx2"/>
                </a:solidFill>
                <a:round/>
                <a:headEnd/>
                <a:tailEnd/>
              </a:ln>
            </p:spPr>
            <p:txBody>
              <a:bodyPr/>
              <a:lstStyle/>
              <a:p>
                <a:endParaRPr lang="en-US"/>
              </a:p>
            </p:txBody>
          </p:sp>
          <p:sp>
            <p:nvSpPr>
              <p:cNvPr id="463" name="Oval 372"/>
              <p:cNvSpPr>
                <a:spLocks noChangeAspect="1" noChangeArrowheads="1"/>
              </p:cNvSpPr>
              <p:nvPr/>
            </p:nvSpPr>
            <p:spPr bwMode="auto">
              <a:xfrm>
                <a:off x="2849" y="2892"/>
                <a:ext cx="37" cy="43"/>
              </a:xfrm>
              <a:prstGeom prst="ellipse">
                <a:avLst/>
              </a:prstGeom>
              <a:solidFill>
                <a:schemeClr val="accent1"/>
              </a:solidFill>
              <a:ln w="12700">
                <a:solidFill>
                  <a:schemeClr val="tx2"/>
                </a:solidFill>
                <a:round/>
                <a:headEnd/>
                <a:tailEnd/>
              </a:ln>
            </p:spPr>
            <p:txBody>
              <a:bodyPr/>
              <a:lstStyle/>
              <a:p>
                <a:endParaRPr lang="en-US"/>
              </a:p>
            </p:txBody>
          </p:sp>
          <p:sp>
            <p:nvSpPr>
              <p:cNvPr id="464" name="Oval 373"/>
              <p:cNvSpPr>
                <a:spLocks noChangeAspect="1" noChangeArrowheads="1"/>
              </p:cNvSpPr>
              <p:nvPr/>
            </p:nvSpPr>
            <p:spPr bwMode="auto">
              <a:xfrm>
                <a:off x="1918" y="2685"/>
                <a:ext cx="38" cy="43"/>
              </a:xfrm>
              <a:prstGeom prst="ellipse">
                <a:avLst/>
              </a:prstGeom>
              <a:solidFill>
                <a:schemeClr val="accent1"/>
              </a:solidFill>
              <a:ln w="12700">
                <a:solidFill>
                  <a:schemeClr val="tx2"/>
                </a:solidFill>
                <a:round/>
                <a:headEnd/>
                <a:tailEnd/>
              </a:ln>
            </p:spPr>
            <p:txBody>
              <a:bodyPr/>
              <a:lstStyle/>
              <a:p>
                <a:endParaRPr lang="en-US"/>
              </a:p>
            </p:txBody>
          </p:sp>
          <p:sp>
            <p:nvSpPr>
              <p:cNvPr id="465" name="Oval 374"/>
              <p:cNvSpPr>
                <a:spLocks noChangeAspect="1" noChangeArrowheads="1"/>
              </p:cNvSpPr>
              <p:nvPr/>
            </p:nvSpPr>
            <p:spPr bwMode="auto">
              <a:xfrm>
                <a:off x="3757" y="1953"/>
                <a:ext cx="38" cy="42"/>
              </a:xfrm>
              <a:prstGeom prst="ellipse">
                <a:avLst/>
              </a:prstGeom>
              <a:solidFill>
                <a:schemeClr val="accent1"/>
              </a:solidFill>
              <a:ln w="12700">
                <a:solidFill>
                  <a:schemeClr val="tx2"/>
                </a:solidFill>
                <a:round/>
                <a:headEnd/>
                <a:tailEnd/>
              </a:ln>
            </p:spPr>
            <p:txBody>
              <a:bodyPr/>
              <a:lstStyle/>
              <a:p>
                <a:endParaRPr lang="en-US"/>
              </a:p>
            </p:txBody>
          </p:sp>
          <p:sp>
            <p:nvSpPr>
              <p:cNvPr id="466" name="Oval 375"/>
              <p:cNvSpPr>
                <a:spLocks noChangeAspect="1" noChangeArrowheads="1"/>
              </p:cNvSpPr>
              <p:nvPr/>
            </p:nvSpPr>
            <p:spPr bwMode="auto">
              <a:xfrm>
                <a:off x="1500" y="3079"/>
                <a:ext cx="38" cy="42"/>
              </a:xfrm>
              <a:prstGeom prst="ellipse">
                <a:avLst/>
              </a:prstGeom>
              <a:solidFill>
                <a:schemeClr val="accent1"/>
              </a:solidFill>
              <a:ln w="12700">
                <a:solidFill>
                  <a:schemeClr val="tx2"/>
                </a:solidFill>
                <a:round/>
                <a:headEnd/>
                <a:tailEnd/>
              </a:ln>
            </p:spPr>
            <p:txBody>
              <a:bodyPr/>
              <a:lstStyle/>
              <a:p>
                <a:endParaRPr lang="en-US"/>
              </a:p>
            </p:txBody>
          </p:sp>
          <p:sp>
            <p:nvSpPr>
              <p:cNvPr id="467" name="Oval 376"/>
              <p:cNvSpPr>
                <a:spLocks noChangeAspect="1" noChangeArrowheads="1"/>
              </p:cNvSpPr>
              <p:nvPr/>
            </p:nvSpPr>
            <p:spPr bwMode="auto">
              <a:xfrm>
                <a:off x="4349" y="2255"/>
                <a:ext cx="38" cy="41"/>
              </a:xfrm>
              <a:prstGeom prst="ellipse">
                <a:avLst/>
              </a:prstGeom>
              <a:solidFill>
                <a:schemeClr val="accent1"/>
              </a:solidFill>
              <a:ln w="12700">
                <a:solidFill>
                  <a:schemeClr val="tx2"/>
                </a:solidFill>
                <a:round/>
                <a:headEnd/>
                <a:tailEnd/>
              </a:ln>
            </p:spPr>
            <p:txBody>
              <a:bodyPr/>
              <a:lstStyle/>
              <a:p>
                <a:endParaRPr lang="en-US"/>
              </a:p>
            </p:txBody>
          </p:sp>
          <p:sp>
            <p:nvSpPr>
              <p:cNvPr id="468" name="Oval 377"/>
              <p:cNvSpPr>
                <a:spLocks noChangeAspect="1" noChangeArrowheads="1"/>
              </p:cNvSpPr>
              <p:nvPr/>
            </p:nvSpPr>
            <p:spPr bwMode="auto">
              <a:xfrm>
                <a:off x="3770" y="2246"/>
                <a:ext cx="38" cy="43"/>
              </a:xfrm>
              <a:prstGeom prst="ellipse">
                <a:avLst/>
              </a:prstGeom>
              <a:solidFill>
                <a:schemeClr val="accent1"/>
              </a:solidFill>
              <a:ln w="12700">
                <a:solidFill>
                  <a:schemeClr val="tx2"/>
                </a:solidFill>
                <a:round/>
                <a:headEnd/>
                <a:tailEnd/>
              </a:ln>
            </p:spPr>
            <p:txBody>
              <a:bodyPr/>
              <a:lstStyle/>
              <a:p>
                <a:endParaRPr lang="en-US"/>
              </a:p>
            </p:txBody>
          </p:sp>
          <p:sp>
            <p:nvSpPr>
              <p:cNvPr id="469" name="Oval 378"/>
              <p:cNvSpPr>
                <a:spLocks noChangeAspect="1" noChangeArrowheads="1"/>
              </p:cNvSpPr>
              <p:nvPr/>
            </p:nvSpPr>
            <p:spPr bwMode="auto">
              <a:xfrm>
                <a:off x="4400" y="2000"/>
                <a:ext cx="37" cy="42"/>
              </a:xfrm>
              <a:prstGeom prst="ellipse">
                <a:avLst/>
              </a:prstGeom>
              <a:solidFill>
                <a:schemeClr val="accent1"/>
              </a:solidFill>
              <a:ln w="12700">
                <a:solidFill>
                  <a:schemeClr val="tx2"/>
                </a:solidFill>
                <a:round/>
                <a:headEnd/>
                <a:tailEnd/>
              </a:ln>
            </p:spPr>
            <p:txBody>
              <a:bodyPr/>
              <a:lstStyle/>
              <a:p>
                <a:endParaRPr lang="en-US"/>
              </a:p>
            </p:txBody>
          </p:sp>
          <p:sp>
            <p:nvSpPr>
              <p:cNvPr id="470" name="Oval 379"/>
              <p:cNvSpPr>
                <a:spLocks noChangeAspect="1" noChangeArrowheads="1"/>
              </p:cNvSpPr>
              <p:nvPr/>
            </p:nvSpPr>
            <p:spPr bwMode="auto">
              <a:xfrm>
                <a:off x="3034" y="3190"/>
                <a:ext cx="38" cy="42"/>
              </a:xfrm>
              <a:prstGeom prst="ellipse">
                <a:avLst/>
              </a:prstGeom>
              <a:solidFill>
                <a:schemeClr val="accent1"/>
              </a:solidFill>
              <a:ln w="12700">
                <a:solidFill>
                  <a:schemeClr val="tx2"/>
                </a:solidFill>
                <a:round/>
                <a:headEnd/>
                <a:tailEnd/>
              </a:ln>
            </p:spPr>
            <p:txBody>
              <a:bodyPr/>
              <a:lstStyle/>
              <a:p>
                <a:endParaRPr lang="en-US"/>
              </a:p>
            </p:txBody>
          </p:sp>
          <p:sp>
            <p:nvSpPr>
              <p:cNvPr id="471" name="Oval 380"/>
              <p:cNvSpPr>
                <a:spLocks noChangeAspect="1" noChangeArrowheads="1"/>
              </p:cNvSpPr>
              <p:nvPr/>
            </p:nvSpPr>
            <p:spPr bwMode="auto">
              <a:xfrm>
                <a:off x="2155" y="3316"/>
                <a:ext cx="38" cy="42"/>
              </a:xfrm>
              <a:prstGeom prst="ellipse">
                <a:avLst/>
              </a:prstGeom>
              <a:solidFill>
                <a:schemeClr val="accent1"/>
              </a:solidFill>
              <a:ln w="12700">
                <a:solidFill>
                  <a:schemeClr val="tx2"/>
                </a:solidFill>
                <a:round/>
                <a:headEnd/>
                <a:tailEnd/>
              </a:ln>
            </p:spPr>
            <p:txBody>
              <a:bodyPr/>
              <a:lstStyle/>
              <a:p>
                <a:endParaRPr lang="en-US"/>
              </a:p>
            </p:txBody>
          </p:sp>
          <p:sp>
            <p:nvSpPr>
              <p:cNvPr id="472" name="Oval 381"/>
              <p:cNvSpPr>
                <a:spLocks noChangeAspect="1" noChangeArrowheads="1"/>
              </p:cNvSpPr>
              <p:nvPr/>
            </p:nvSpPr>
            <p:spPr bwMode="auto">
              <a:xfrm>
                <a:off x="2219" y="2427"/>
                <a:ext cx="37" cy="43"/>
              </a:xfrm>
              <a:prstGeom prst="ellipse">
                <a:avLst/>
              </a:prstGeom>
              <a:solidFill>
                <a:schemeClr val="accent1"/>
              </a:solidFill>
              <a:ln w="12700">
                <a:solidFill>
                  <a:schemeClr val="tx2"/>
                </a:solidFill>
                <a:round/>
                <a:headEnd/>
                <a:tailEnd/>
              </a:ln>
            </p:spPr>
            <p:txBody>
              <a:bodyPr/>
              <a:lstStyle/>
              <a:p>
                <a:endParaRPr lang="en-US"/>
              </a:p>
            </p:txBody>
          </p:sp>
          <p:sp>
            <p:nvSpPr>
              <p:cNvPr id="473" name="Oval 382"/>
              <p:cNvSpPr>
                <a:spLocks noChangeAspect="1" noChangeArrowheads="1"/>
              </p:cNvSpPr>
              <p:nvPr/>
            </p:nvSpPr>
            <p:spPr bwMode="auto">
              <a:xfrm>
                <a:off x="3825" y="2418"/>
                <a:ext cx="37" cy="42"/>
              </a:xfrm>
              <a:prstGeom prst="ellipse">
                <a:avLst/>
              </a:prstGeom>
              <a:solidFill>
                <a:schemeClr val="accent1"/>
              </a:solidFill>
              <a:ln w="12700">
                <a:solidFill>
                  <a:schemeClr val="tx2"/>
                </a:solidFill>
                <a:round/>
                <a:headEnd/>
                <a:tailEnd/>
              </a:ln>
            </p:spPr>
            <p:txBody>
              <a:bodyPr/>
              <a:lstStyle/>
              <a:p>
                <a:endParaRPr lang="en-US"/>
              </a:p>
            </p:txBody>
          </p:sp>
          <p:sp>
            <p:nvSpPr>
              <p:cNvPr id="474" name="Oval 383"/>
              <p:cNvSpPr>
                <a:spLocks noChangeAspect="1" noChangeArrowheads="1"/>
              </p:cNvSpPr>
              <p:nvPr/>
            </p:nvSpPr>
            <p:spPr bwMode="auto">
              <a:xfrm>
                <a:off x="4577" y="2558"/>
                <a:ext cx="38" cy="42"/>
              </a:xfrm>
              <a:prstGeom prst="ellipse">
                <a:avLst/>
              </a:prstGeom>
              <a:solidFill>
                <a:schemeClr val="accent1"/>
              </a:solidFill>
              <a:ln w="12700">
                <a:solidFill>
                  <a:schemeClr val="tx2"/>
                </a:solidFill>
                <a:round/>
                <a:headEnd/>
                <a:tailEnd/>
              </a:ln>
            </p:spPr>
            <p:txBody>
              <a:bodyPr/>
              <a:lstStyle/>
              <a:p>
                <a:endParaRPr lang="en-US"/>
              </a:p>
            </p:txBody>
          </p:sp>
          <p:sp>
            <p:nvSpPr>
              <p:cNvPr id="475" name="Oval 384"/>
              <p:cNvSpPr>
                <a:spLocks noChangeAspect="1" noChangeArrowheads="1"/>
              </p:cNvSpPr>
              <p:nvPr/>
            </p:nvSpPr>
            <p:spPr bwMode="auto">
              <a:xfrm>
                <a:off x="2527" y="3368"/>
                <a:ext cx="38" cy="41"/>
              </a:xfrm>
              <a:prstGeom prst="ellipse">
                <a:avLst/>
              </a:prstGeom>
              <a:solidFill>
                <a:schemeClr val="accent1"/>
              </a:solidFill>
              <a:ln w="12700">
                <a:solidFill>
                  <a:schemeClr val="tx2"/>
                </a:solidFill>
                <a:round/>
                <a:headEnd/>
                <a:tailEnd/>
              </a:ln>
            </p:spPr>
            <p:txBody>
              <a:bodyPr/>
              <a:lstStyle/>
              <a:p>
                <a:endParaRPr lang="en-US"/>
              </a:p>
            </p:txBody>
          </p:sp>
          <p:sp>
            <p:nvSpPr>
              <p:cNvPr id="476" name="Oval 385"/>
              <p:cNvSpPr>
                <a:spLocks noChangeAspect="1" noChangeArrowheads="1"/>
              </p:cNvSpPr>
              <p:nvPr/>
            </p:nvSpPr>
            <p:spPr bwMode="auto">
              <a:xfrm>
                <a:off x="3803" y="2283"/>
                <a:ext cx="38" cy="43"/>
              </a:xfrm>
              <a:prstGeom prst="ellipse">
                <a:avLst/>
              </a:prstGeom>
              <a:solidFill>
                <a:schemeClr val="accent1"/>
              </a:solidFill>
              <a:ln w="12700">
                <a:solidFill>
                  <a:schemeClr val="tx2"/>
                </a:solidFill>
                <a:round/>
                <a:headEnd/>
                <a:tailEnd/>
              </a:ln>
            </p:spPr>
            <p:txBody>
              <a:bodyPr/>
              <a:lstStyle/>
              <a:p>
                <a:endParaRPr lang="en-US"/>
              </a:p>
            </p:txBody>
          </p:sp>
          <p:sp>
            <p:nvSpPr>
              <p:cNvPr id="477" name="Oval 386"/>
              <p:cNvSpPr>
                <a:spLocks noChangeAspect="1" noChangeArrowheads="1"/>
              </p:cNvSpPr>
              <p:nvPr/>
            </p:nvSpPr>
            <p:spPr bwMode="auto">
              <a:xfrm>
                <a:off x="2116" y="2718"/>
                <a:ext cx="39" cy="42"/>
              </a:xfrm>
              <a:prstGeom prst="ellipse">
                <a:avLst/>
              </a:prstGeom>
              <a:solidFill>
                <a:schemeClr val="accent1"/>
              </a:solidFill>
              <a:ln w="12700">
                <a:solidFill>
                  <a:schemeClr val="tx2"/>
                </a:solidFill>
                <a:round/>
                <a:headEnd/>
                <a:tailEnd/>
              </a:ln>
            </p:spPr>
            <p:txBody>
              <a:bodyPr/>
              <a:lstStyle/>
              <a:p>
                <a:endParaRPr lang="en-US"/>
              </a:p>
            </p:txBody>
          </p:sp>
          <p:sp>
            <p:nvSpPr>
              <p:cNvPr id="478" name="Oval 387"/>
              <p:cNvSpPr>
                <a:spLocks noChangeAspect="1" noChangeArrowheads="1"/>
              </p:cNvSpPr>
              <p:nvPr/>
            </p:nvSpPr>
            <p:spPr bwMode="auto">
              <a:xfrm>
                <a:off x="3301" y="1990"/>
                <a:ext cx="37" cy="43"/>
              </a:xfrm>
              <a:prstGeom prst="ellipse">
                <a:avLst/>
              </a:prstGeom>
              <a:solidFill>
                <a:schemeClr val="accent1"/>
              </a:solidFill>
              <a:ln w="12700">
                <a:solidFill>
                  <a:schemeClr val="tx2"/>
                </a:solidFill>
                <a:round/>
                <a:headEnd/>
                <a:tailEnd/>
              </a:ln>
            </p:spPr>
            <p:txBody>
              <a:bodyPr/>
              <a:lstStyle/>
              <a:p>
                <a:endParaRPr lang="en-US"/>
              </a:p>
            </p:txBody>
          </p:sp>
          <p:sp>
            <p:nvSpPr>
              <p:cNvPr id="479" name="Oval 388"/>
              <p:cNvSpPr>
                <a:spLocks noChangeAspect="1" noChangeArrowheads="1"/>
              </p:cNvSpPr>
              <p:nvPr/>
            </p:nvSpPr>
            <p:spPr bwMode="auto">
              <a:xfrm>
                <a:off x="2768" y="3200"/>
                <a:ext cx="38" cy="41"/>
              </a:xfrm>
              <a:prstGeom prst="ellipse">
                <a:avLst/>
              </a:prstGeom>
              <a:solidFill>
                <a:schemeClr val="accent1"/>
              </a:solidFill>
              <a:ln w="12700">
                <a:solidFill>
                  <a:schemeClr val="tx2"/>
                </a:solidFill>
                <a:round/>
                <a:headEnd/>
                <a:tailEnd/>
              </a:ln>
            </p:spPr>
            <p:txBody>
              <a:bodyPr/>
              <a:lstStyle/>
              <a:p>
                <a:endParaRPr lang="en-US"/>
              </a:p>
            </p:txBody>
          </p:sp>
          <p:sp>
            <p:nvSpPr>
              <p:cNvPr id="480" name="Oval 389"/>
              <p:cNvSpPr>
                <a:spLocks noChangeAspect="1" noChangeArrowheads="1"/>
              </p:cNvSpPr>
              <p:nvPr/>
            </p:nvSpPr>
            <p:spPr bwMode="auto">
              <a:xfrm>
                <a:off x="2223" y="2995"/>
                <a:ext cx="38" cy="42"/>
              </a:xfrm>
              <a:prstGeom prst="ellipse">
                <a:avLst/>
              </a:prstGeom>
              <a:solidFill>
                <a:schemeClr val="accent1"/>
              </a:solidFill>
              <a:ln w="12700">
                <a:solidFill>
                  <a:schemeClr val="tx2"/>
                </a:solidFill>
                <a:round/>
                <a:headEnd/>
                <a:tailEnd/>
              </a:ln>
            </p:spPr>
            <p:txBody>
              <a:bodyPr/>
              <a:lstStyle/>
              <a:p>
                <a:endParaRPr lang="en-US"/>
              </a:p>
            </p:txBody>
          </p:sp>
          <p:sp>
            <p:nvSpPr>
              <p:cNvPr id="481" name="Oval 390"/>
              <p:cNvSpPr>
                <a:spLocks noChangeAspect="1" noChangeArrowheads="1"/>
              </p:cNvSpPr>
              <p:nvPr/>
            </p:nvSpPr>
            <p:spPr bwMode="auto">
              <a:xfrm>
                <a:off x="1686" y="2488"/>
                <a:ext cx="38" cy="42"/>
              </a:xfrm>
              <a:prstGeom prst="ellipse">
                <a:avLst/>
              </a:prstGeom>
              <a:solidFill>
                <a:schemeClr val="accent1"/>
              </a:solidFill>
              <a:ln w="12700">
                <a:solidFill>
                  <a:schemeClr val="tx2"/>
                </a:solidFill>
                <a:round/>
                <a:headEnd/>
                <a:tailEnd/>
              </a:ln>
            </p:spPr>
            <p:txBody>
              <a:bodyPr/>
              <a:lstStyle/>
              <a:p>
                <a:endParaRPr lang="en-US"/>
              </a:p>
            </p:txBody>
          </p:sp>
          <p:sp>
            <p:nvSpPr>
              <p:cNvPr id="482" name="Oval 391"/>
              <p:cNvSpPr>
                <a:spLocks noChangeAspect="1" noChangeArrowheads="1"/>
              </p:cNvSpPr>
              <p:nvPr/>
            </p:nvSpPr>
            <p:spPr bwMode="auto">
              <a:xfrm>
                <a:off x="2831" y="2405"/>
                <a:ext cx="39" cy="41"/>
              </a:xfrm>
              <a:prstGeom prst="ellipse">
                <a:avLst/>
              </a:prstGeom>
              <a:solidFill>
                <a:schemeClr val="accent1"/>
              </a:solidFill>
              <a:ln w="12700">
                <a:solidFill>
                  <a:schemeClr val="tx2"/>
                </a:solidFill>
                <a:round/>
                <a:headEnd/>
                <a:tailEnd/>
              </a:ln>
            </p:spPr>
            <p:txBody>
              <a:bodyPr/>
              <a:lstStyle/>
              <a:p>
                <a:endParaRPr lang="en-US"/>
              </a:p>
            </p:txBody>
          </p:sp>
          <p:sp>
            <p:nvSpPr>
              <p:cNvPr id="483" name="Oval 392"/>
              <p:cNvSpPr>
                <a:spLocks noChangeAspect="1" noChangeArrowheads="1"/>
              </p:cNvSpPr>
              <p:nvPr/>
            </p:nvSpPr>
            <p:spPr bwMode="auto">
              <a:xfrm>
                <a:off x="3440" y="2902"/>
                <a:ext cx="38" cy="42"/>
              </a:xfrm>
              <a:prstGeom prst="ellipse">
                <a:avLst/>
              </a:prstGeom>
              <a:solidFill>
                <a:schemeClr val="accent1"/>
              </a:solidFill>
              <a:ln w="12700">
                <a:solidFill>
                  <a:schemeClr val="tx2"/>
                </a:solidFill>
                <a:round/>
                <a:headEnd/>
                <a:tailEnd/>
              </a:ln>
            </p:spPr>
            <p:txBody>
              <a:bodyPr/>
              <a:lstStyle/>
              <a:p>
                <a:endParaRPr lang="en-US"/>
              </a:p>
            </p:txBody>
          </p:sp>
          <p:sp>
            <p:nvSpPr>
              <p:cNvPr id="484" name="Oval 393"/>
              <p:cNvSpPr>
                <a:spLocks noChangeAspect="1" noChangeArrowheads="1"/>
              </p:cNvSpPr>
              <p:nvPr/>
            </p:nvSpPr>
            <p:spPr bwMode="auto">
              <a:xfrm>
                <a:off x="1804" y="2111"/>
                <a:ext cx="38" cy="42"/>
              </a:xfrm>
              <a:prstGeom prst="ellipse">
                <a:avLst/>
              </a:prstGeom>
              <a:solidFill>
                <a:schemeClr val="accent1"/>
              </a:solidFill>
              <a:ln w="12700">
                <a:solidFill>
                  <a:schemeClr val="tx2"/>
                </a:solidFill>
                <a:round/>
                <a:headEnd/>
                <a:tailEnd/>
              </a:ln>
            </p:spPr>
            <p:txBody>
              <a:bodyPr/>
              <a:lstStyle/>
              <a:p>
                <a:endParaRPr lang="en-US"/>
              </a:p>
            </p:txBody>
          </p:sp>
          <p:sp>
            <p:nvSpPr>
              <p:cNvPr id="485" name="Oval 394"/>
              <p:cNvSpPr>
                <a:spLocks noChangeAspect="1" noChangeArrowheads="1"/>
              </p:cNvSpPr>
              <p:nvPr/>
            </p:nvSpPr>
            <p:spPr bwMode="auto">
              <a:xfrm>
                <a:off x="2840" y="2111"/>
                <a:ext cx="38" cy="42"/>
              </a:xfrm>
              <a:prstGeom prst="ellipse">
                <a:avLst/>
              </a:prstGeom>
              <a:solidFill>
                <a:schemeClr val="accent1"/>
              </a:solidFill>
              <a:ln w="12700">
                <a:solidFill>
                  <a:schemeClr val="tx2"/>
                </a:solidFill>
                <a:round/>
                <a:headEnd/>
                <a:tailEnd/>
              </a:ln>
            </p:spPr>
            <p:txBody>
              <a:bodyPr/>
              <a:lstStyle/>
              <a:p>
                <a:endParaRPr lang="en-US"/>
              </a:p>
            </p:txBody>
          </p:sp>
          <p:sp>
            <p:nvSpPr>
              <p:cNvPr id="486" name="Oval 395"/>
              <p:cNvSpPr>
                <a:spLocks noChangeAspect="1" noChangeArrowheads="1"/>
              </p:cNvSpPr>
              <p:nvPr/>
            </p:nvSpPr>
            <p:spPr bwMode="auto">
              <a:xfrm>
                <a:off x="3478" y="2134"/>
                <a:ext cx="38" cy="43"/>
              </a:xfrm>
              <a:prstGeom prst="ellipse">
                <a:avLst/>
              </a:prstGeom>
              <a:solidFill>
                <a:schemeClr val="accent1"/>
              </a:solidFill>
              <a:ln w="12700">
                <a:solidFill>
                  <a:schemeClr val="tx2"/>
                </a:solidFill>
                <a:round/>
                <a:headEnd/>
                <a:tailEnd/>
              </a:ln>
            </p:spPr>
            <p:txBody>
              <a:bodyPr/>
              <a:lstStyle/>
              <a:p>
                <a:endParaRPr lang="en-US"/>
              </a:p>
            </p:txBody>
          </p:sp>
          <p:sp>
            <p:nvSpPr>
              <p:cNvPr id="487" name="Oval 396"/>
              <p:cNvSpPr>
                <a:spLocks noChangeAspect="1" noChangeArrowheads="1"/>
              </p:cNvSpPr>
              <p:nvPr/>
            </p:nvSpPr>
            <p:spPr bwMode="auto">
              <a:xfrm>
                <a:off x="4044" y="2819"/>
                <a:ext cx="39" cy="41"/>
              </a:xfrm>
              <a:prstGeom prst="ellipse">
                <a:avLst/>
              </a:prstGeom>
              <a:solidFill>
                <a:schemeClr val="accent1"/>
              </a:solidFill>
              <a:ln w="12700">
                <a:solidFill>
                  <a:schemeClr val="tx2"/>
                </a:solidFill>
                <a:round/>
                <a:headEnd/>
                <a:tailEnd/>
              </a:ln>
            </p:spPr>
            <p:txBody>
              <a:bodyPr/>
              <a:lstStyle/>
              <a:p>
                <a:endParaRPr lang="en-US"/>
              </a:p>
            </p:txBody>
          </p:sp>
          <p:sp>
            <p:nvSpPr>
              <p:cNvPr id="488" name="Oval 397"/>
              <p:cNvSpPr>
                <a:spLocks noChangeAspect="1" noChangeArrowheads="1"/>
              </p:cNvSpPr>
              <p:nvPr/>
            </p:nvSpPr>
            <p:spPr bwMode="auto">
              <a:xfrm>
                <a:off x="2371" y="3293"/>
                <a:ext cx="38" cy="41"/>
              </a:xfrm>
              <a:prstGeom prst="ellipse">
                <a:avLst/>
              </a:prstGeom>
              <a:solidFill>
                <a:schemeClr val="accent1"/>
              </a:solidFill>
              <a:ln w="12700">
                <a:solidFill>
                  <a:schemeClr val="tx2"/>
                </a:solidFill>
                <a:round/>
                <a:headEnd/>
                <a:tailEnd/>
              </a:ln>
            </p:spPr>
            <p:txBody>
              <a:bodyPr/>
              <a:lstStyle/>
              <a:p>
                <a:endParaRPr lang="en-US"/>
              </a:p>
            </p:txBody>
          </p:sp>
          <p:sp>
            <p:nvSpPr>
              <p:cNvPr id="489" name="Oval 398"/>
              <p:cNvSpPr>
                <a:spLocks noChangeAspect="1" noChangeArrowheads="1"/>
              </p:cNvSpPr>
              <p:nvPr/>
            </p:nvSpPr>
            <p:spPr bwMode="auto">
              <a:xfrm>
                <a:off x="2675" y="2251"/>
                <a:ext cx="38" cy="42"/>
              </a:xfrm>
              <a:prstGeom prst="ellipse">
                <a:avLst/>
              </a:prstGeom>
              <a:solidFill>
                <a:schemeClr val="accent1"/>
              </a:solidFill>
              <a:ln w="12700">
                <a:solidFill>
                  <a:schemeClr val="tx2"/>
                </a:solidFill>
                <a:round/>
                <a:headEnd/>
                <a:tailEnd/>
              </a:ln>
            </p:spPr>
            <p:txBody>
              <a:bodyPr/>
              <a:lstStyle/>
              <a:p>
                <a:endParaRPr lang="en-US"/>
              </a:p>
            </p:txBody>
          </p:sp>
          <p:sp>
            <p:nvSpPr>
              <p:cNvPr id="490" name="Oval 399"/>
              <p:cNvSpPr>
                <a:spLocks noChangeAspect="1" noChangeArrowheads="1"/>
              </p:cNvSpPr>
              <p:nvPr/>
            </p:nvSpPr>
            <p:spPr bwMode="auto">
              <a:xfrm>
                <a:off x="4226" y="1800"/>
                <a:ext cx="38" cy="41"/>
              </a:xfrm>
              <a:prstGeom prst="ellipse">
                <a:avLst/>
              </a:prstGeom>
              <a:solidFill>
                <a:schemeClr val="accent1"/>
              </a:solidFill>
              <a:ln w="12700">
                <a:solidFill>
                  <a:schemeClr val="tx2"/>
                </a:solidFill>
                <a:round/>
                <a:headEnd/>
                <a:tailEnd/>
              </a:ln>
            </p:spPr>
            <p:txBody>
              <a:bodyPr/>
              <a:lstStyle/>
              <a:p>
                <a:endParaRPr lang="en-US"/>
              </a:p>
            </p:txBody>
          </p:sp>
          <p:sp>
            <p:nvSpPr>
              <p:cNvPr id="491" name="Oval 400"/>
              <p:cNvSpPr>
                <a:spLocks noChangeAspect="1" noChangeArrowheads="1"/>
              </p:cNvSpPr>
              <p:nvPr/>
            </p:nvSpPr>
            <p:spPr bwMode="auto">
              <a:xfrm>
                <a:off x="3635" y="3121"/>
                <a:ext cx="37" cy="42"/>
              </a:xfrm>
              <a:prstGeom prst="ellipse">
                <a:avLst/>
              </a:prstGeom>
              <a:solidFill>
                <a:schemeClr val="accent1"/>
              </a:solidFill>
              <a:ln w="12700">
                <a:solidFill>
                  <a:schemeClr val="tx2"/>
                </a:solidFill>
                <a:round/>
                <a:headEnd/>
                <a:tailEnd/>
              </a:ln>
            </p:spPr>
            <p:txBody>
              <a:bodyPr/>
              <a:lstStyle/>
              <a:p>
                <a:endParaRPr lang="en-US"/>
              </a:p>
            </p:txBody>
          </p:sp>
          <p:sp>
            <p:nvSpPr>
              <p:cNvPr id="492" name="Oval 401"/>
              <p:cNvSpPr>
                <a:spLocks noChangeAspect="1" noChangeArrowheads="1"/>
              </p:cNvSpPr>
              <p:nvPr/>
            </p:nvSpPr>
            <p:spPr bwMode="auto">
              <a:xfrm>
                <a:off x="2160" y="3200"/>
                <a:ext cx="37" cy="41"/>
              </a:xfrm>
              <a:prstGeom prst="ellipse">
                <a:avLst/>
              </a:prstGeom>
              <a:solidFill>
                <a:schemeClr val="accent1"/>
              </a:solidFill>
              <a:ln w="12700">
                <a:solidFill>
                  <a:schemeClr val="tx2"/>
                </a:solidFill>
                <a:round/>
                <a:headEnd/>
                <a:tailEnd/>
              </a:ln>
            </p:spPr>
            <p:txBody>
              <a:bodyPr/>
              <a:lstStyle/>
              <a:p>
                <a:endParaRPr lang="en-US"/>
              </a:p>
            </p:txBody>
          </p:sp>
          <p:sp>
            <p:nvSpPr>
              <p:cNvPr id="493" name="Oval 402"/>
              <p:cNvSpPr>
                <a:spLocks noChangeAspect="1" noChangeArrowheads="1"/>
              </p:cNvSpPr>
              <p:nvPr/>
            </p:nvSpPr>
            <p:spPr bwMode="auto">
              <a:xfrm>
                <a:off x="3825" y="1925"/>
                <a:ext cx="37" cy="43"/>
              </a:xfrm>
              <a:prstGeom prst="ellipse">
                <a:avLst/>
              </a:prstGeom>
              <a:solidFill>
                <a:schemeClr val="accent1"/>
              </a:solidFill>
              <a:ln w="12700">
                <a:solidFill>
                  <a:schemeClr val="tx2"/>
                </a:solidFill>
                <a:round/>
                <a:headEnd/>
                <a:tailEnd/>
              </a:ln>
            </p:spPr>
            <p:txBody>
              <a:bodyPr/>
              <a:lstStyle/>
              <a:p>
                <a:endParaRPr lang="en-US"/>
              </a:p>
            </p:txBody>
          </p:sp>
          <p:sp>
            <p:nvSpPr>
              <p:cNvPr id="494" name="Oval 403"/>
              <p:cNvSpPr>
                <a:spLocks noChangeAspect="1" noChangeArrowheads="1"/>
              </p:cNvSpPr>
              <p:nvPr/>
            </p:nvSpPr>
            <p:spPr bwMode="auto">
              <a:xfrm>
                <a:off x="2315" y="2614"/>
                <a:ext cx="39" cy="41"/>
              </a:xfrm>
              <a:prstGeom prst="ellipse">
                <a:avLst/>
              </a:prstGeom>
              <a:solidFill>
                <a:schemeClr val="accent1"/>
              </a:solidFill>
              <a:ln w="12700">
                <a:solidFill>
                  <a:schemeClr val="tx2"/>
                </a:solidFill>
                <a:round/>
                <a:headEnd/>
                <a:tailEnd/>
              </a:ln>
            </p:spPr>
            <p:txBody>
              <a:bodyPr/>
              <a:lstStyle/>
              <a:p>
                <a:endParaRPr lang="en-US"/>
              </a:p>
            </p:txBody>
          </p:sp>
          <p:sp>
            <p:nvSpPr>
              <p:cNvPr id="495" name="Oval 404"/>
              <p:cNvSpPr>
                <a:spLocks noChangeAspect="1" noChangeArrowheads="1"/>
              </p:cNvSpPr>
              <p:nvPr/>
            </p:nvSpPr>
            <p:spPr bwMode="auto">
              <a:xfrm>
                <a:off x="2274" y="2023"/>
                <a:ext cx="37" cy="42"/>
              </a:xfrm>
              <a:prstGeom prst="ellipse">
                <a:avLst/>
              </a:prstGeom>
              <a:solidFill>
                <a:schemeClr val="accent1"/>
              </a:solidFill>
              <a:ln w="12700">
                <a:solidFill>
                  <a:schemeClr val="tx2"/>
                </a:solidFill>
                <a:round/>
                <a:headEnd/>
                <a:tailEnd/>
              </a:ln>
            </p:spPr>
            <p:txBody>
              <a:bodyPr/>
              <a:lstStyle/>
              <a:p>
                <a:endParaRPr lang="en-US"/>
              </a:p>
            </p:txBody>
          </p:sp>
          <p:sp>
            <p:nvSpPr>
              <p:cNvPr id="496" name="Oval 405"/>
              <p:cNvSpPr>
                <a:spLocks noChangeAspect="1" noChangeArrowheads="1"/>
              </p:cNvSpPr>
              <p:nvPr/>
            </p:nvSpPr>
            <p:spPr bwMode="auto">
              <a:xfrm>
                <a:off x="1783" y="2937"/>
                <a:ext cx="38" cy="41"/>
              </a:xfrm>
              <a:prstGeom prst="ellipse">
                <a:avLst/>
              </a:prstGeom>
              <a:solidFill>
                <a:schemeClr val="accent1"/>
              </a:solidFill>
              <a:ln w="12700">
                <a:solidFill>
                  <a:schemeClr val="tx2"/>
                </a:solidFill>
                <a:round/>
                <a:headEnd/>
                <a:tailEnd/>
              </a:ln>
            </p:spPr>
            <p:txBody>
              <a:bodyPr/>
              <a:lstStyle/>
              <a:p>
                <a:endParaRPr lang="en-US"/>
              </a:p>
            </p:txBody>
          </p:sp>
          <p:sp>
            <p:nvSpPr>
              <p:cNvPr id="497" name="Oval 406"/>
              <p:cNvSpPr>
                <a:spLocks noChangeAspect="1" noChangeArrowheads="1"/>
              </p:cNvSpPr>
              <p:nvPr/>
            </p:nvSpPr>
            <p:spPr bwMode="auto">
              <a:xfrm>
                <a:off x="2586" y="3084"/>
                <a:ext cx="38" cy="41"/>
              </a:xfrm>
              <a:prstGeom prst="ellipse">
                <a:avLst/>
              </a:prstGeom>
              <a:solidFill>
                <a:schemeClr val="accent1"/>
              </a:solidFill>
              <a:ln w="12700">
                <a:solidFill>
                  <a:schemeClr val="tx2"/>
                </a:solidFill>
                <a:round/>
                <a:headEnd/>
                <a:tailEnd/>
              </a:ln>
            </p:spPr>
            <p:txBody>
              <a:bodyPr/>
              <a:lstStyle/>
              <a:p>
                <a:endParaRPr lang="en-US"/>
              </a:p>
            </p:txBody>
          </p:sp>
          <p:sp>
            <p:nvSpPr>
              <p:cNvPr id="498" name="Oval 407"/>
              <p:cNvSpPr>
                <a:spLocks noChangeAspect="1" noChangeArrowheads="1"/>
              </p:cNvSpPr>
              <p:nvPr/>
            </p:nvSpPr>
            <p:spPr bwMode="auto">
              <a:xfrm>
                <a:off x="2785" y="2985"/>
                <a:ext cx="38" cy="43"/>
              </a:xfrm>
              <a:prstGeom prst="ellipse">
                <a:avLst/>
              </a:prstGeom>
              <a:solidFill>
                <a:schemeClr val="accent1"/>
              </a:solidFill>
              <a:ln w="12700">
                <a:solidFill>
                  <a:schemeClr val="tx2"/>
                </a:solidFill>
                <a:round/>
                <a:headEnd/>
                <a:tailEnd/>
              </a:ln>
            </p:spPr>
            <p:txBody>
              <a:bodyPr/>
              <a:lstStyle/>
              <a:p>
                <a:endParaRPr lang="en-US"/>
              </a:p>
            </p:txBody>
          </p:sp>
          <p:sp>
            <p:nvSpPr>
              <p:cNvPr id="499" name="Oval 408"/>
              <p:cNvSpPr>
                <a:spLocks noChangeAspect="1" noChangeArrowheads="1"/>
              </p:cNvSpPr>
              <p:nvPr/>
            </p:nvSpPr>
            <p:spPr bwMode="auto">
              <a:xfrm>
                <a:off x="2315" y="2409"/>
                <a:ext cx="39" cy="42"/>
              </a:xfrm>
              <a:prstGeom prst="ellipse">
                <a:avLst/>
              </a:prstGeom>
              <a:solidFill>
                <a:schemeClr val="accent1"/>
              </a:solidFill>
              <a:ln w="12700">
                <a:solidFill>
                  <a:schemeClr val="tx2"/>
                </a:solidFill>
                <a:round/>
                <a:headEnd/>
                <a:tailEnd/>
              </a:ln>
            </p:spPr>
            <p:txBody>
              <a:bodyPr/>
              <a:lstStyle/>
              <a:p>
                <a:endParaRPr lang="en-US"/>
              </a:p>
            </p:txBody>
          </p:sp>
          <p:sp>
            <p:nvSpPr>
              <p:cNvPr id="500" name="Oval 409"/>
              <p:cNvSpPr>
                <a:spLocks noChangeAspect="1" noChangeArrowheads="1"/>
              </p:cNvSpPr>
              <p:nvPr/>
            </p:nvSpPr>
            <p:spPr bwMode="auto">
              <a:xfrm>
                <a:off x="2160" y="2144"/>
                <a:ext cx="37" cy="42"/>
              </a:xfrm>
              <a:prstGeom prst="ellipse">
                <a:avLst/>
              </a:prstGeom>
              <a:solidFill>
                <a:schemeClr val="accent1"/>
              </a:solidFill>
              <a:ln w="12700">
                <a:solidFill>
                  <a:schemeClr val="tx2"/>
                </a:solidFill>
                <a:round/>
                <a:headEnd/>
                <a:tailEnd/>
              </a:ln>
            </p:spPr>
            <p:txBody>
              <a:bodyPr/>
              <a:lstStyle/>
              <a:p>
                <a:endParaRPr lang="en-US"/>
              </a:p>
            </p:txBody>
          </p:sp>
          <p:sp>
            <p:nvSpPr>
              <p:cNvPr id="501" name="Oval 410"/>
              <p:cNvSpPr>
                <a:spLocks noChangeAspect="1" noChangeArrowheads="1"/>
              </p:cNvSpPr>
              <p:nvPr/>
            </p:nvSpPr>
            <p:spPr bwMode="auto">
              <a:xfrm>
                <a:off x="4396" y="2567"/>
                <a:ext cx="37" cy="42"/>
              </a:xfrm>
              <a:prstGeom prst="ellipse">
                <a:avLst/>
              </a:prstGeom>
              <a:solidFill>
                <a:schemeClr val="accent1"/>
              </a:solidFill>
              <a:ln w="12700">
                <a:solidFill>
                  <a:schemeClr val="tx2"/>
                </a:solidFill>
                <a:round/>
                <a:headEnd/>
                <a:tailEnd/>
              </a:ln>
            </p:spPr>
            <p:txBody>
              <a:bodyPr/>
              <a:lstStyle/>
              <a:p>
                <a:endParaRPr lang="en-US"/>
              </a:p>
            </p:txBody>
          </p:sp>
          <p:sp>
            <p:nvSpPr>
              <p:cNvPr id="502" name="Oval 411"/>
              <p:cNvSpPr>
                <a:spLocks noChangeAspect="1" noChangeArrowheads="1"/>
              </p:cNvSpPr>
              <p:nvPr/>
            </p:nvSpPr>
            <p:spPr bwMode="auto">
              <a:xfrm>
                <a:off x="4045" y="2212"/>
                <a:ext cx="38" cy="43"/>
              </a:xfrm>
              <a:prstGeom prst="ellipse">
                <a:avLst/>
              </a:prstGeom>
              <a:solidFill>
                <a:schemeClr val="accent1"/>
              </a:solidFill>
              <a:ln w="12700">
                <a:solidFill>
                  <a:schemeClr val="tx2"/>
                </a:solidFill>
                <a:round/>
                <a:headEnd/>
                <a:tailEnd/>
              </a:ln>
            </p:spPr>
            <p:txBody>
              <a:bodyPr/>
              <a:lstStyle/>
              <a:p>
                <a:endParaRPr lang="en-US"/>
              </a:p>
            </p:txBody>
          </p:sp>
          <p:sp>
            <p:nvSpPr>
              <p:cNvPr id="503" name="Oval 412"/>
              <p:cNvSpPr>
                <a:spLocks noChangeAspect="1" noChangeArrowheads="1"/>
              </p:cNvSpPr>
              <p:nvPr/>
            </p:nvSpPr>
            <p:spPr bwMode="auto">
              <a:xfrm>
                <a:off x="2658" y="1805"/>
                <a:ext cx="38" cy="41"/>
              </a:xfrm>
              <a:prstGeom prst="ellipse">
                <a:avLst/>
              </a:prstGeom>
              <a:solidFill>
                <a:schemeClr val="accent1"/>
              </a:solidFill>
              <a:ln w="12700">
                <a:solidFill>
                  <a:schemeClr val="tx2"/>
                </a:solidFill>
                <a:round/>
                <a:headEnd/>
                <a:tailEnd/>
              </a:ln>
            </p:spPr>
            <p:txBody>
              <a:bodyPr/>
              <a:lstStyle/>
              <a:p>
                <a:endParaRPr lang="en-US"/>
              </a:p>
            </p:txBody>
          </p:sp>
          <p:sp>
            <p:nvSpPr>
              <p:cNvPr id="504" name="Oval 413"/>
              <p:cNvSpPr>
                <a:spLocks noChangeAspect="1" noChangeArrowheads="1"/>
              </p:cNvSpPr>
              <p:nvPr/>
            </p:nvSpPr>
            <p:spPr bwMode="auto">
              <a:xfrm>
                <a:off x="2925" y="2582"/>
                <a:ext cx="37" cy="41"/>
              </a:xfrm>
              <a:prstGeom prst="ellipse">
                <a:avLst/>
              </a:prstGeom>
              <a:solidFill>
                <a:schemeClr val="accent1"/>
              </a:solidFill>
              <a:ln w="12700">
                <a:solidFill>
                  <a:schemeClr val="tx2"/>
                </a:solidFill>
                <a:round/>
                <a:headEnd/>
                <a:tailEnd/>
              </a:ln>
            </p:spPr>
            <p:txBody>
              <a:bodyPr/>
              <a:lstStyle/>
              <a:p>
                <a:endParaRPr lang="en-US"/>
              </a:p>
            </p:txBody>
          </p:sp>
          <p:sp>
            <p:nvSpPr>
              <p:cNvPr id="505" name="Oval 414"/>
              <p:cNvSpPr>
                <a:spLocks noChangeAspect="1" noChangeArrowheads="1"/>
              </p:cNvSpPr>
              <p:nvPr/>
            </p:nvSpPr>
            <p:spPr bwMode="auto">
              <a:xfrm>
                <a:off x="3199" y="2851"/>
                <a:ext cx="38" cy="41"/>
              </a:xfrm>
              <a:prstGeom prst="ellipse">
                <a:avLst/>
              </a:prstGeom>
              <a:solidFill>
                <a:schemeClr val="accent1"/>
              </a:solidFill>
              <a:ln w="12700">
                <a:solidFill>
                  <a:schemeClr val="tx2"/>
                </a:solidFill>
                <a:round/>
                <a:headEnd/>
                <a:tailEnd/>
              </a:ln>
            </p:spPr>
            <p:txBody>
              <a:bodyPr/>
              <a:lstStyle/>
              <a:p>
                <a:endParaRPr lang="en-US"/>
              </a:p>
            </p:txBody>
          </p:sp>
          <p:sp>
            <p:nvSpPr>
              <p:cNvPr id="506" name="Oval 415"/>
              <p:cNvSpPr>
                <a:spLocks noChangeAspect="1" noChangeArrowheads="1"/>
              </p:cNvSpPr>
              <p:nvPr/>
            </p:nvSpPr>
            <p:spPr bwMode="auto">
              <a:xfrm>
                <a:off x="2958" y="3102"/>
                <a:ext cx="38" cy="42"/>
              </a:xfrm>
              <a:prstGeom prst="ellipse">
                <a:avLst/>
              </a:prstGeom>
              <a:solidFill>
                <a:schemeClr val="accent1"/>
              </a:solidFill>
              <a:ln w="12700">
                <a:solidFill>
                  <a:schemeClr val="tx2"/>
                </a:solidFill>
                <a:round/>
                <a:headEnd/>
                <a:tailEnd/>
              </a:ln>
            </p:spPr>
            <p:txBody>
              <a:bodyPr/>
              <a:lstStyle/>
              <a:p>
                <a:endParaRPr lang="en-US"/>
              </a:p>
            </p:txBody>
          </p:sp>
          <p:sp>
            <p:nvSpPr>
              <p:cNvPr id="507" name="Oval 416"/>
              <p:cNvSpPr>
                <a:spLocks noChangeAspect="1" noChangeArrowheads="1"/>
              </p:cNvSpPr>
              <p:nvPr/>
            </p:nvSpPr>
            <p:spPr bwMode="auto">
              <a:xfrm>
                <a:off x="2248" y="2386"/>
                <a:ext cx="38" cy="41"/>
              </a:xfrm>
              <a:prstGeom prst="ellipse">
                <a:avLst/>
              </a:prstGeom>
              <a:solidFill>
                <a:schemeClr val="accent1"/>
              </a:solidFill>
              <a:ln w="12700">
                <a:solidFill>
                  <a:schemeClr val="tx2"/>
                </a:solidFill>
                <a:round/>
                <a:headEnd/>
                <a:tailEnd/>
              </a:ln>
            </p:spPr>
            <p:txBody>
              <a:bodyPr/>
              <a:lstStyle/>
              <a:p>
                <a:endParaRPr lang="en-US"/>
              </a:p>
            </p:txBody>
          </p:sp>
          <p:sp>
            <p:nvSpPr>
              <p:cNvPr id="508" name="Line 417"/>
              <p:cNvSpPr>
                <a:spLocks noChangeAspect="1" noChangeShapeType="1"/>
              </p:cNvSpPr>
              <p:nvPr/>
            </p:nvSpPr>
            <p:spPr bwMode="auto">
              <a:xfrm flipH="1">
                <a:off x="3318" y="1991"/>
                <a:ext cx="42" cy="18"/>
              </a:xfrm>
              <a:prstGeom prst="line">
                <a:avLst/>
              </a:prstGeom>
              <a:noFill/>
              <a:ln w="12700">
                <a:solidFill>
                  <a:schemeClr val="tx2"/>
                </a:solidFill>
                <a:round/>
                <a:headEnd/>
                <a:tailEnd/>
              </a:ln>
            </p:spPr>
            <p:txBody>
              <a:bodyPr/>
              <a:lstStyle/>
              <a:p>
                <a:endParaRPr lang="en-US"/>
              </a:p>
            </p:txBody>
          </p:sp>
          <p:sp>
            <p:nvSpPr>
              <p:cNvPr id="509" name="Line 419"/>
              <p:cNvSpPr>
                <a:spLocks noChangeAspect="1" noChangeShapeType="1"/>
              </p:cNvSpPr>
              <p:nvPr/>
            </p:nvSpPr>
            <p:spPr bwMode="auto">
              <a:xfrm>
                <a:off x="1648" y="2455"/>
                <a:ext cx="55" cy="52"/>
              </a:xfrm>
              <a:prstGeom prst="line">
                <a:avLst/>
              </a:prstGeom>
              <a:noFill/>
              <a:ln w="12700">
                <a:solidFill>
                  <a:schemeClr val="tx2"/>
                </a:solidFill>
                <a:round/>
                <a:headEnd/>
                <a:tailEnd/>
              </a:ln>
            </p:spPr>
            <p:txBody>
              <a:bodyPr/>
              <a:lstStyle/>
              <a:p>
                <a:endParaRPr lang="en-US"/>
              </a:p>
            </p:txBody>
          </p:sp>
          <p:sp>
            <p:nvSpPr>
              <p:cNvPr id="510" name="Line 420"/>
              <p:cNvSpPr>
                <a:spLocks noChangeAspect="1" noChangeShapeType="1"/>
              </p:cNvSpPr>
              <p:nvPr/>
            </p:nvSpPr>
            <p:spPr bwMode="auto">
              <a:xfrm>
                <a:off x="3786" y="2265"/>
                <a:ext cx="35" cy="37"/>
              </a:xfrm>
              <a:prstGeom prst="line">
                <a:avLst/>
              </a:prstGeom>
              <a:noFill/>
              <a:ln w="12700">
                <a:solidFill>
                  <a:schemeClr val="tx2"/>
                </a:solidFill>
                <a:round/>
                <a:headEnd/>
                <a:tailEnd/>
              </a:ln>
            </p:spPr>
            <p:txBody>
              <a:bodyPr/>
              <a:lstStyle/>
              <a:p>
                <a:endParaRPr lang="en-US"/>
              </a:p>
            </p:txBody>
          </p:sp>
          <p:sp>
            <p:nvSpPr>
              <p:cNvPr id="511" name="Line 421"/>
              <p:cNvSpPr>
                <a:spLocks noChangeAspect="1" noChangeShapeType="1"/>
              </p:cNvSpPr>
              <p:nvPr/>
            </p:nvSpPr>
            <p:spPr bwMode="auto">
              <a:xfrm flipV="1">
                <a:off x="2235" y="2405"/>
                <a:ext cx="30" cy="41"/>
              </a:xfrm>
              <a:prstGeom prst="line">
                <a:avLst/>
              </a:prstGeom>
              <a:noFill/>
              <a:ln w="12700">
                <a:solidFill>
                  <a:schemeClr val="tx2"/>
                </a:solidFill>
                <a:round/>
                <a:headEnd/>
                <a:tailEnd/>
              </a:ln>
            </p:spPr>
            <p:txBody>
              <a:bodyPr/>
              <a:lstStyle/>
              <a:p>
                <a:endParaRPr lang="en-US"/>
              </a:p>
            </p:txBody>
          </p:sp>
          <p:sp>
            <p:nvSpPr>
              <p:cNvPr id="512" name="Oval 422"/>
              <p:cNvSpPr>
                <a:spLocks noChangeAspect="1" noChangeArrowheads="1"/>
              </p:cNvSpPr>
              <p:nvPr/>
            </p:nvSpPr>
            <p:spPr bwMode="auto">
              <a:xfrm>
                <a:off x="1837" y="2649"/>
                <a:ext cx="38" cy="41"/>
              </a:xfrm>
              <a:prstGeom prst="ellipse">
                <a:avLst/>
              </a:prstGeom>
              <a:solidFill>
                <a:schemeClr val="accent1"/>
              </a:solidFill>
              <a:ln w="12700">
                <a:solidFill>
                  <a:schemeClr val="tx2"/>
                </a:solidFill>
                <a:round/>
                <a:headEnd/>
                <a:tailEnd/>
              </a:ln>
            </p:spPr>
            <p:txBody>
              <a:bodyPr/>
              <a:lstStyle/>
              <a:p>
                <a:endParaRPr lang="en-US"/>
              </a:p>
            </p:txBody>
          </p:sp>
          <p:sp>
            <p:nvSpPr>
              <p:cNvPr id="513" name="Oval 423"/>
              <p:cNvSpPr>
                <a:spLocks noChangeAspect="1" noChangeArrowheads="1"/>
              </p:cNvSpPr>
              <p:nvPr/>
            </p:nvSpPr>
            <p:spPr bwMode="auto">
              <a:xfrm>
                <a:off x="1555" y="3088"/>
                <a:ext cx="38" cy="41"/>
              </a:xfrm>
              <a:prstGeom prst="ellipse">
                <a:avLst/>
              </a:prstGeom>
              <a:solidFill>
                <a:schemeClr val="accent1"/>
              </a:solidFill>
              <a:ln w="12700">
                <a:solidFill>
                  <a:schemeClr val="tx2"/>
                </a:solidFill>
                <a:round/>
                <a:headEnd/>
                <a:tailEnd/>
              </a:ln>
            </p:spPr>
            <p:txBody>
              <a:bodyPr/>
              <a:lstStyle/>
              <a:p>
                <a:endParaRPr lang="en-US"/>
              </a:p>
            </p:txBody>
          </p:sp>
          <p:sp>
            <p:nvSpPr>
              <p:cNvPr id="514" name="Oval 424"/>
              <p:cNvSpPr>
                <a:spLocks noChangeAspect="1" noChangeArrowheads="1"/>
              </p:cNvSpPr>
              <p:nvPr/>
            </p:nvSpPr>
            <p:spPr bwMode="auto">
              <a:xfrm>
                <a:off x="1834" y="2009"/>
                <a:ext cx="38" cy="42"/>
              </a:xfrm>
              <a:prstGeom prst="ellipse">
                <a:avLst/>
              </a:prstGeom>
              <a:solidFill>
                <a:schemeClr val="accent1"/>
              </a:solidFill>
              <a:ln w="12700">
                <a:solidFill>
                  <a:schemeClr val="tx2"/>
                </a:solidFill>
                <a:round/>
                <a:headEnd/>
                <a:tailEnd/>
              </a:ln>
            </p:spPr>
            <p:txBody>
              <a:bodyPr/>
              <a:lstStyle/>
              <a:p>
                <a:endParaRPr lang="en-US"/>
              </a:p>
            </p:txBody>
          </p:sp>
          <p:sp>
            <p:nvSpPr>
              <p:cNvPr id="515" name="Oval 425"/>
              <p:cNvSpPr>
                <a:spLocks noChangeAspect="1" noChangeArrowheads="1"/>
              </p:cNvSpPr>
              <p:nvPr/>
            </p:nvSpPr>
            <p:spPr bwMode="auto">
              <a:xfrm>
                <a:off x="4151" y="2203"/>
                <a:ext cx="38" cy="42"/>
              </a:xfrm>
              <a:prstGeom prst="ellipse">
                <a:avLst/>
              </a:prstGeom>
              <a:solidFill>
                <a:schemeClr val="accent1"/>
              </a:solidFill>
              <a:ln w="12700">
                <a:solidFill>
                  <a:schemeClr val="tx2"/>
                </a:solidFill>
                <a:round/>
                <a:headEnd/>
                <a:tailEnd/>
              </a:ln>
            </p:spPr>
            <p:txBody>
              <a:bodyPr/>
              <a:lstStyle/>
              <a:p>
                <a:endParaRPr lang="en-US"/>
              </a:p>
            </p:txBody>
          </p:sp>
          <p:sp>
            <p:nvSpPr>
              <p:cNvPr id="516" name="Oval 426"/>
              <p:cNvSpPr>
                <a:spLocks noChangeAspect="1" noChangeArrowheads="1"/>
              </p:cNvSpPr>
              <p:nvPr/>
            </p:nvSpPr>
            <p:spPr bwMode="auto">
              <a:xfrm>
                <a:off x="2878" y="2851"/>
                <a:ext cx="38" cy="41"/>
              </a:xfrm>
              <a:prstGeom prst="ellipse">
                <a:avLst/>
              </a:prstGeom>
              <a:solidFill>
                <a:schemeClr val="accent1"/>
              </a:solidFill>
              <a:ln w="12700">
                <a:solidFill>
                  <a:schemeClr val="tx2"/>
                </a:solidFill>
                <a:round/>
                <a:headEnd/>
                <a:tailEnd/>
              </a:ln>
            </p:spPr>
            <p:txBody>
              <a:bodyPr/>
              <a:lstStyle/>
              <a:p>
                <a:endParaRPr lang="en-US"/>
              </a:p>
            </p:txBody>
          </p:sp>
          <p:sp>
            <p:nvSpPr>
              <p:cNvPr id="517" name="Oval 427"/>
              <p:cNvSpPr>
                <a:spLocks noChangeAspect="1" noChangeArrowheads="1"/>
              </p:cNvSpPr>
              <p:nvPr/>
            </p:nvSpPr>
            <p:spPr bwMode="auto">
              <a:xfrm>
                <a:off x="3187" y="2186"/>
                <a:ext cx="37" cy="41"/>
              </a:xfrm>
              <a:prstGeom prst="ellipse">
                <a:avLst/>
              </a:prstGeom>
              <a:solidFill>
                <a:schemeClr val="accent1"/>
              </a:solidFill>
              <a:ln w="12700">
                <a:solidFill>
                  <a:schemeClr val="tx2"/>
                </a:solidFill>
                <a:round/>
                <a:headEnd/>
                <a:tailEnd/>
              </a:ln>
            </p:spPr>
            <p:txBody>
              <a:bodyPr/>
              <a:lstStyle/>
              <a:p>
                <a:endParaRPr lang="en-US"/>
              </a:p>
            </p:txBody>
          </p:sp>
          <p:sp>
            <p:nvSpPr>
              <p:cNvPr id="518" name="Oval 428"/>
              <p:cNvSpPr>
                <a:spLocks noChangeAspect="1" noChangeArrowheads="1"/>
              </p:cNvSpPr>
              <p:nvPr/>
            </p:nvSpPr>
            <p:spPr bwMode="auto">
              <a:xfrm>
                <a:off x="2971" y="2354"/>
                <a:ext cx="38" cy="41"/>
              </a:xfrm>
              <a:prstGeom prst="ellipse">
                <a:avLst/>
              </a:prstGeom>
              <a:solidFill>
                <a:schemeClr val="accent1"/>
              </a:solidFill>
              <a:ln w="12700">
                <a:solidFill>
                  <a:schemeClr val="tx2"/>
                </a:solidFill>
                <a:round/>
                <a:headEnd/>
                <a:tailEnd/>
              </a:ln>
            </p:spPr>
            <p:txBody>
              <a:bodyPr/>
              <a:lstStyle/>
              <a:p>
                <a:endParaRPr lang="en-US"/>
              </a:p>
            </p:txBody>
          </p:sp>
          <p:sp>
            <p:nvSpPr>
              <p:cNvPr id="519" name="Oval 429"/>
              <p:cNvSpPr>
                <a:spLocks noChangeAspect="1" noChangeArrowheads="1"/>
              </p:cNvSpPr>
              <p:nvPr/>
            </p:nvSpPr>
            <p:spPr bwMode="auto">
              <a:xfrm>
                <a:off x="1597" y="3111"/>
                <a:ext cx="38" cy="42"/>
              </a:xfrm>
              <a:prstGeom prst="ellipse">
                <a:avLst/>
              </a:prstGeom>
              <a:solidFill>
                <a:schemeClr val="accent1"/>
              </a:solidFill>
              <a:ln w="12700">
                <a:solidFill>
                  <a:schemeClr val="tx2"/>
                </a:solidFill>
                <a:round/>
                <a:headEnd/>
                <a:tailEnd/>
              </a:ln>
            </p:spPr>
            <p:txBody>
              <a:bodyPr/>
              <a:lstStyle/>
              <a:p>
                <a:endParaRPr lang="en-US"/>
              </a:p>
            </p:txBody>
          </p:sp>
          <p:sp>
            <p:nvSpPr>
              <p:cNvPr id="520" name="Oval 430"/>
              <p:cNvSpPr>
                <a:spLocks noChangeAspect="1" noChangeArrowheads="1"/>
              </p:cNvSpPr>
              <p:nvPr/>
            </p:nvSpPr>
            <p:spPr bwMode="auto">
              <a:xfrm>
                <a:off x="4273" y="1865"/>
                <a:ext cx="38" cy="42"/>
              </a:xfrm>
              <a:prstGeom prst="ellipse">
                <a:avLst/>
              </a:prstGeom>
              <a:solidFill>
                <a:schemeClr val="accent1"/>
              </a:solidFill>
              <a:ln w="12700">
                <a:solidFill>
                  <a:schemeClr val="tx2"/>
                </a:solidFill>
                <a:round/>
                <a:headEnd/>
                <a:tailEnd/>
              </a:ln>
            </p:spPr>
            <p:txBody>
              <a:bodyPr/>
              <a:lstStyle/>
              <a:p>
                <a:endParaRPr lang="en-US"/>
              </a:p>
            </p:txBody>
          </p:sp>
          <p:sp>
            <p:nvSpPr>
              <p:cNvPr id="521" name="Oval 431"/>
              <p:cNvSpPr>
                <a:spLocks noChangeAspect="1" noChangeArrowheads="1"/>
              </p:cNvSpPr>
              <p:nvPr/>
            </p:nvSpPr>
            <p:spPr bwMode="auto">
              <a:xfrm>
                <a:off x="2307" y="2516"/>
                <a:ext cx="39" cy="42"/>
              </a:xfrm>
              <a:prstGeom prst="ellipse">
                <a:avLst/>
              </a:prstGeom>
              <a:solidFill>
                <a:schemeClr val="accent1"/>
              </a:solidFill>
              <a:ln w="12700">
                <a:solidFill>
                  <a:schemeClr val="tx2"/>
                </a:solidFill>
                <a:round/>
                <a:headEnd/>
                <a:tailEnd/>
              </a:ln>
            </p:spPr>
            <p:txBody>
              <a:bodyPr/>
              <a:lstStyle/>
              <a:p>
                <a:endParaRPr lang="en-US"/>
              </a:p>
            </p:txBody>
          </p:sp>
          <p:sp>
            <p:nvSpPr>
              <p:cNvPr id="522" name="Oval 432"/>
              <p:cNvSpPr>
                <a:spLocks noChangeAspect="1" noChangeArrowheads="1"/>
              </p:cNvSpPr>
              <p:nvPr/>
            </p:nvSpPr>
            <p:spPr bwMode="auto">
              <a:xfrm>
                <a:off x="3292" y="2460"/>
                <a:ext cx="38" cy="42"/>
              </a:xfrm>
              <a:prstGeom prst="ellipse">
                <a:avLst/>
              </a:prstGeom>
              <a:solidFill>
                <a:schemeClr val="accent1"/>
              </a:solidFill>
              <a:ln w="12700">
                <a:solidFill>
                  <a:schemeClr val="tx2"/>
                </a:solidFill>
                <a:round/>
                <a:headEnd/>
                <a:tailEnd/>
              </a:ln>
            </p:spPr>
            <p:txBody>
              <a:bodyPr/>
              <a:lstStyle/>
              <a:p>
                <a:endParaRPr lang="en-US"/>
              </a:p>
            </p:txBody>
          </p:sp>
          <p:sp>
            <p:nvSpPr>
              <p:cNvPr id="523" name="Oval 433"/>
              <p:cNvSpPr>
                <a:spLocks noChangeAspect="1" noChangeArrowheads="1"/>
              </p:cNvSpPr>
              <p:nvPr/>
            </p:nvSpPr>
            <p:spPr bwMode="auto">
              <a:xfrm>
                <a:off x="2912" y="1921"/>
                <a:ext cx="38" cy="42"/>
              </a:xfrm>
              <a:prstGeom prst="ellipse">
                <a:avLst/>
              </a:prstGeom>
              <a:solidFill>
                <a:schemeClr val="accent1"/>
              </a:solidFill>
              <a:ln w="12700">
                <a:solidFill>
                  <a:schemeClr val="tx2"/>
                </a:solidFill>
                <a:round/>
                <a:headEnd/>
                <a:tailEnd/>
              </a:ln>
            </p:spPr>
            <p:txBody>
              <a:bodyPr/>
              <a:lstStyle/>
              <a:p>
                <a:endParaRPr lang="en-US"/>
              </a:p>
            </p:txBody>
          </p:sp>
          <p:sp>
            <p:nvSpPr>
              <p:cNvPr id="524" name="Oval 434"/>
              <p:cNvSpPr>
                <a:spLocks noChangeAspect="1" noChangeArrowheads="1"/>
              </p:cNvSpPr>
              <p:nvPr/>
            </p:nvSpPr>
            <p:spPr bwMode="auto">
              <a:xfrm>
                <a:off x="2565" y="1954"/>
                <a:ext cx="38" cy="41"/>
              </a:xfrm>
              <a:prstGeom prst="ellipse">
                <a:avLst/>
              </a:prstGeom>
              <a:solidFill>
                <a:schemeClr val="accent1"/>
              </a:solidFill>
              <a:ln w="12700">
                <a:solidFill>
                  <a:schemeClr val="tx2"/>
                </a:solidFill>
                <a:round/>
                <a:headEnd/>
                <a:tailEnd/>
              </a:ln>
            </p:spPr>
            <p:txBody>
              <a:bodyPr/>
              <a:lstStyle/>
              <a:p>
                <a:endParaRPr lang="en-US"/>
              </a:p>
            </p:txBody>
          </p:sp>
          <p:sp>
            <p:nvSpPr>
              <p:cNvPr id="525" name="Oval 435"/>
              <p:cNvSpPr>
                <a:spLocks noChangeAspect="1" noChangeArrowheads="1"/>
              </p:cNvSpPr>
              <p:nvPr/>
            </p:nvSpPr>
            <p:spPr bwMode="auto">
              <a:xfrm>
                <a:off x="3491" y="2609"/>
                <a:ext cx="38" cy="42"/>
              </a:xfrm>
              <a:prstGeom prst="ellipse">
                <a:avLst/>
              </a:prstGeom>
              <a:solidFill>
                <a:schemeClr val="accent1"/>
              </a:solidFill>
              <a:ln w="12700">
                <a:solidFill>
                  <a:schemeClr val="tx2"/>
                </a:solidFill>
                <a:round/>
                <a:headEnd/>
                <a:tailEnd/>
              </a:ln>
            </p:spPr>
            <p:txBody>
              <a:bodyPr/>
              <a:lstStyle/>
              <a:p>
                <a:endParaRPr lang="en-US"/>
              </a:p>
            </p:txBody>
          </p:sp>
          <p:sp>
            <p:nvSpPr>
              <p:cNvPr id="526" name="Oval 436"/>
              <p:cNvSpPr>
                <a:spLocks noChangeAspect="1" noChangeArrowheads="1"/>
              </p:cNvSpPr>
              <p:nvPr/>
            </p:nvSpPr>
            <p:spPr bwMode="auto">
              <a:xfrm>
                <a:off x="4400" y="2674"/>
                <a:ext cx="38" cy="42"/>
              </a:xfrm>
              <a:prstGeom prst="ellipse">
                <a:avLst/>
              </a:prstGeom>
              <a:solidFill>
                <a:schemeClr val="accent1"/>
              </a:solidFill>
              <a:ln w="12700">
                <a:solidFill>
                  <a:schemeClr val="tx2"/>
                </a:solidFill>
                <a:round/>
                <a:headEnd/>
                <a:tailEnd/>
              </a:ln>
            </p:spPr>
            <p:txBody>
              <a:bodyPr/>
              <a:lstStyle/>
              <a:p>
                <a:endParaRPr lang="en-US"/>
              </a:p>
            </p:txBody>
          </p:sp>
          <p:sp>
            <p:nvSpPr>
              <p:cNvPr id="527" name="Oval 437"/>
              <p:cNvSpPr>
                <a:spLocks noChangeAspect="1" noChangeArrowheads="1"/>
              </p:cNvSpPr>
              <p:nvPr/>
            </p:nvSpPr>
            <p:spPr bwMode="auto">
              <a:xfrm>
                <a:off x="3377" y="2883"/>
                <a:ext cx="37" cy="42"/>
              </a:xfrm>
              <a:prstGeom prst="ellipse">
                <a:avLst/>
              </a:prstGeom>
              <a:solidFill>
                <a:schemeClr val="accent1"/>
              </a:solidFill>
              <a:ln w="12700">
                <a:solidFill>
                  <a:schemeClr val="tx2"/>
                </a:solidFill>
                <a:round/>
                <a:headEnd/>
                <a:tailEnd/>
              </a:ln>
            </p:spPr>
            <p:txBody>
              <a:bodyPr/>
              <a:lstStyle/>
              <a:p>
                <a:endParaRPr lang="en-US"/>
              </a:p>
            </p:txBody>
          </p:sp>
          <p:sp>
            <p:nvSpPr>
              <p:cNvPr id="528" name="Oval 438"/>
              <p:cNvSpPr>
                <a:spLocks noChangeAspect="1" noChangeArrowheads="1"/>
              </p:cNvSpPr>
              <p:nvPr/>
            </p:nvSpPr>
            <p:spPr bwMode="auto">
              <a:xfrm>
                <a:off x="2290" y="3292"/>
                <a:ext cx="38" cy="42"/>
              </a:xfrm>
              <a:prstGeom prst="ellipse">
                <a:avLst/>
              </a:prstGeom>
              <a:solidFill>
                <a:schemeClr val="accent1"/>
              </a:solidFill>
              <a:ln w="12700">
                <a:solidFill>
                  <a:schemeClr val="tx2"/>
                </a:solidFill>
                <a:round/>
                <a:headEnd/>
                <a:tailEnd/>
              </a:ln>
            </p:spPr>
            <p:txBody>
              <a:bodyPr/>
              <a:lstStyle/>
              <a:p>
                <a:endParaRPr lang="en-US"/>
              </a:p>
            </p:txBody>
          </p:sp>
          <p:sp>
            <p:nvSpPr>
              <p:cNvPr id="529" name="Oval 439"/>
              <p:cNvSpPr>
                <a:spLocks noChangeAspect="1" noChangeArrowheads="1"/>
              </p:cNvSpPr>
              <p:nvPr/>
            </p:nvSpPr>
            <p:spPr bwMode="auto">
              <a:xfrm>
                <a:off x="2041" y="2182"/>
                <a:ext cx="37" cy="41"/>
              </a:xfrm>
              <a:prstGeom prst="ellipse">
                <a:avLst/>
              </a:prstGeom>
              <a:solidFill>
                <a:schemeClr val="accent1"/>
              </a:solidFill>
              <a:ln w="12700">
                <a:solidFill>
                  <a:schemeClr val="tx2"/>
                </a:solidFill>
                <a:round/>
                <a:headEnd/>
                <a:tailEnd/>
              </a:ln>
            </p:spPr>
            <p:txBody>
              <a:bodyPr/>
              <a:lstStyle/>
              <a:p>
                <a:endParaRPr lang="en-US"/>
              </a:p>
            </p:txBody>
          </p:sp>
          <p:sp>
            <p:nvSpPr>
              <p:cNvPr id="530" name="Oval 440"/>
              <p:cNvSpPr>
                <a:spLocks noChangeAspect="1" noChangeArrowheads="1"/>
              </p:cNvSpPr>
              <p:nvPr/>
            </p:nvSpPr>
            <p:spPr bwMode="auto">
              <a:xfrm>
                <a:off x="2794" y="3167"/>
                <a:ext cx="37" cy="42"/>
              </a:xfrm>
              <a:prstGeom prst="ellipse">
                <a:avLst/>
              </a:prstGeom>
              <a:solidFill>
                <a:schemeClr val="accent1"/>
              </a:solidFill>
              <a:ln w="12700">
                <a:solidFill>
                  <a:schemeClr val="tx2"/>
                </a:solidFill>
                <a:round/>
                <a:headEnd/>
                <a:tailEnd/>
              </a:ln>
            </p:spPr>
            <p:txBody>
              <a:bodyPr/>
              <a:lstStyle/>
              <a:p>
                <a:endParaRPr lang="en-US"/>
              </a:p>
            </p:txBody>
          </p:sp>
          <p:sp>
            <p:nvSpPr>
              <p:cNvPr id="531" name="Oval 441"/>
              <p:cNvSpPr>
                <a:spLocks noChangeAspect="1" noChangeArrowheads="1"/>
              </p:cNvSpPr>
              <p:nvPr/>
            </p:nvSpPr>
            <p:spPr bwMode="auto">
              <a:xfrm>
                <a:off x="1466" y="2814"/>
                <a:ext cx="38" cy="41"/>
              </a:xfrm>
              <a:prstGeom prst="ellipse">
                <a:avLst/>
              </a:prstGeom>
              <a:solidFill>
                <a:schemeClr val="accent1"/>
              </a:solidFill>
              <a:ln w="12700">
                <a:solidFill>
                  <a:schemeClr val="tx2"/>
                </a:solidFill>
                <a:round/>
                <a:headEnd/>
                <a:tailEnd/>
              </a:ln>
            </p:spPr>
            <p:txBody>
              <a:bodyPr/>
              <a:lstStyle/>
              <a:p>
                <a:endParaRPr lang="en-US"/>
              </a:p>
            </p:txBody>
          </p:sp>
          <p:sp>
            <p:nvSpPr>
              <p:cNvPr id="532" name="Oval 442"/>
              <p:cNvSpPr>
                <a:spLocks noChangeAspect="1" noChangeArrowheads="1"/>
              </p:cNvSpPr>
              <p:nvPr/>
            </p:nvSpPr>
            <p:spPr bwMode="auto">
              <a:xfrm>
                <a:off x="4201" y="2748"/>
                <a:ext cx="38" cy="43"/>
              </a:xfrm>
              <a:prstGeom prst="ellipse">
                <a:avLst/>
              </a:prstGeom>
              <a:solidFill>
                <a:schemeClr val="accent1"/>
              </a:solidFill>
              <a:ln w="12700">
                <a:solidFill>
                  <a:schemeClr val="tx2"/>
                </a:solidFill>
                <a:round/>
                <a:headEnd/>
                <a:tailEnd/>
              </a:ln>
            </p:spPr>
            <p:txBody>
              <a:bodyPr/>
              <a:lstStyle/>
              <a:p>
                <a:endParaRPr lang="en-US"/>
              </a:p>
            </p:txBody>
          </p:sp>
          <p:sp>
            <p:nvSpPr>
              <p:cNvPr id="533" name="Oval 443"/>
              <p:cNvSpPr>
                <a:spLocks noChangeAspect="1" noChangeArrowheads="1"/>
              </p:cNvSpPr>
              <p:nvPr/>
            </p:nvSpPr>
            <p:spPr bwMode="auto">
              <a:xfrm>
                <a:off x="3343" y="1973"/>
                <a:ext cx="38" cy="41"/>
              </a:xfrm>
              <a:prstGeom prst="ellipse">
                <a:avLst/>
              </a:prstGeom>
              <a:solidFill>
                <a:schemeClr val="accent1"/>
              </a:solidFill>
              <a:ln w="12700">
                <a:solidFill>
                  <a:schemeClr val="tx2"/>
                </a:solidFill>
                <a:round/>
                <a:headEnd/>
                <a:tailEnd/>
              </a:ln>
            </p:spPr>
            <p:txBody>
              <a:bodyPr/>
              <a:lstStyle/>
              <a:p>
                <a:endParaRPr lang="en-US"/>
              </a:p>
            </p:txBody>
          </p:sp>
          <p:sp>
            <p:nvSpPr>
              <p:cNvPr id="534" name="Oval 444"/>
              <p:cNvSpPr>
                <a:spLocks noChangeAspect="1" noChangeArrowheads="1"/>
              </p:cNvSpPr>
              <p:nvPr/>
            </p:nvSpPr>
            <p:spPr bwMode="auto">
              <a:xfrm>
                <a:off x="2037" y="3344"/>
                <a:ext cx="37" cy="41"/>
              </a:xfrm>
              <a:prstGeom prst="ellipse">
                <a:avLst/>
              </a:prstGeom>
              <a:solidFill>
                <a:schemeClr val="accent1"/>
              </a:solidFill>
              <a:ln w="12700">
                <a:solidFill>
                  <a:schemeClr val="tx2"/>
                </a:solidFill>
                <a:round/>
                <a:headEnd/>
                <a:tailEnd/>
              </a:ln>
            </p:spPr>
            <p:txBody>
              <a:bodyPr/>
              <a:lstStyle/>
              <a:p>
                <a:endParaRPr lang="en-US"/>
              </a:p>
            </p:txBody>
          </p:sp>
          <p:sp>
            <p:nvSpPr>
              <p:cNvPr id="535" name="Oval 445"/>
              <p:cNvSpPr>
                <a:spLocks noChangeAspect="1" noChangeArrowheads="1"/>
              </p:cNvSpPr>
              <p:nvPr/>
            </p:nvSpPr>
            <p:spPr bwMode="auto">
              <a:xfrm>
                <a:off x="3056" y="2037"/>
                <a:ext cx="37" cy="42"/>
              </a:xfrm>
              <a:prstGeom prst="ellipse">
                <a:avLst/>
              </a:prstGeom>
              <a:solidFill>
                <a:schemeClr val="accent1"/>
              </a:solidFill>
              <a:ln w="12700">
                <a:solidFill>
                  <a:schemeClr val="tx2"/>
                </a:solidFill>
                <a:round/>
                <a:headEnd/>
                <a:tailEnd/>
              </a:ln>
            </p:spPr>
            <p:txBody>
              <a:bodyPr/>
              <a:lstStyle/>
              <a:p>
                <a:endParaRPr lang="en-US"/>
              </a:p>
            </p:txBody>
          </p:sp>
          <p:sp>
            <p:nvSpPr>
              <p:cNvPr id="536" name="Oval 446"/>
              <p:cNvSpPr>
                <a:spLocks noChangeAspect="1" noChangeArrowheads="1"/>
              </p:cNvSpPr>
              <p:nvPr/>
            </p:nvSpPr>
            <p:spPr bwMode="auto">
              <a:xfrm>
                <a:off x="1555" y="2920"/>
                <a:ext cx="38" cy="43"/>
              </a:xfrm>
              <a:prstGeom prst="ellipse">
                <a:avLst/>
              </a:prstGeom>
              <a:solidFill>
                <a:schemeClr val="accent1"/>
              </a:solidFill>
              <a:ln w="12700">
                <a:solidFill>
                  <a:schemeClr val="tx2"/>
                </a:solidFill>
                <a:round/>
                <a:headEnd/>
                <a:tailEnd/>
              </a:ln>
            </p:spPr>
            <p:txBody>
              <a:bodyPr/>
              <a:lstStyle/>
              <a:p>
                <a:endParaRPr lang="en-US"/>
              </a:p>
            </p:txBody>
          </p:sp>
          <p:sp>
            <p:nvSpPr>
              <p:cNvPr id="537" name="Oval 447"/>
              <p:cNvSpPr>
                <a:spLocks noChangeAspect="1" noChangeArrowheads="1"/>
              </p:cNvSpPr>
              <p:nvPr/>
            </p:nvSpPr>
            <p:spPr bwMode="auto">
              <a:xfrm>
                <a:off x="4154" y="2981"/>
                <a:ext cx="39" cy="42"/>
              </a:xfrm>
              <a:prstGeom prst="ellipse">
                <a:avLst/>
              </a:prstGeom>
              <a:solidFill>
                <a:schemeClr val="accent1"/>
              </a:solidFill>
              <a:ln w="12700">
                <a:solidFill>
                  <a:schemeClr val="tx2"/>
                </a:solidFill>
                <a:round/>
                <a:headEnd/>
                <a:tailEnd/>
              </a:ln>
            </p:spPr>
            <p:txBody>
              <a:bodyPr/>
              <a:lstStyle/>
              <a:p>
                <a:endParaRPr lang="en-US"/>
              </a:p>
            </p:txBody>
          </p:sp>
          <p:sp>
            <p:nvSpPr>
              <p:cNvPr id="538" name="Oval 448"/>
              <p:cNvSpPr>
                <a:spLocks noChangeAspect="1" noChangeArrowheads="1"/>
              </p:cNvSpPr>
              <p:nvPr/>
            </p:nvSpPr>
            <p:spPr bwMode="auto">
              <a:xfrm>
                <a:off x="2806" y="2600"/>
                <a:ext cx="38" cy="42"/>
              </a:xfrm>
              <a:prstGeom prst="ellipse">
                <a:avLst/>
              </a:prstGeom>
              <a:solidFill>
                <a:schemeClr val="accent1"/>
              </a:solidFill>
              <a:ln w="12700">
                <a:solidFill>
                  <a:schemeClr val="tx2"/>
                </a:solidFill>
                <a:round/>
                <a:headEnd/>
                <a:tailEnd/>
              </a:ln>
            </p:spPr>
            <p:txBody>
              <a:bodyPr/>
              <a:lstStyle/>
              <a:p>
                <a:endParaRPr lang="en-US"/>
              </a:p>
            </p:txBody>
          </p:sp>
          <p:sp>
            <p:nvSpPr>
              <p:cNvPr id="539" name="Oval 449"/>
              <p:cNvSpPr>
                <a:spLocks noChangeAspect="1" noChangeArrowheads="1"/>
              </p:cNvSpPr>
              <p:nvPr/>
            </p:nvSpPr>
            <p:spPr bwMode="auto">
              <a:xfrm>
                <a:off x="3144" y="2218"/>
                <a:ext cx="38" cy="43"/>
              </a:xfrm>
              <a:prstGeom prst="ellipse">
                <a:avLst/>
              </a:prstGeom>
              <a:solidFill>
                <a:schemeClr val="accent1"/>
              </a:solidFill>
              <a:ln w="12700">
                <a:solidFill>
                  <a:schemeClr val="tx2"/>
                </a:solidFill>
                <a:round/>
                <a:headEnd/>
                <a:tailEnd/>
              </a:ln>
            </p:spPr>
            <p:txBody>
              <a:bodyPr/>
              <a:lstStyle/>
              <a:p>
                <a:endParaRPr lang="en-US"/>
              </a:p>
            </p:txBody>
          </p:sp>
          <p:sp>
            <p:nvSpPr>
              <p:cNvPr id="540" name="Oval 450"/>
              <p:cNvSpPr>
                <a:spLocks noChangeAspect="1" noChangeArrowheads="1"/>
              </p:cNvSpPr>
              <p:nvPr/>
            </p:nvSpPr>
            <p:spPr bwMode="auto">
              <a:xfrm>
                <a:off x="3203" y="3055"/>
                <a:ext cx="39" cy="42"/>
              </a:xfrm>
              <a:prstGeom prst="ellipse">
                <a:avLst/>
              </a:prstGeom>
              <a:solidFill>
                <a:schemeClr val="accent1"/>
              </a:solidFill>
              <a:ln w="12700">
                <a:solidFill>
                  <a:schemeClr val="tx2"/>
                </a:solidFill>
                <a:round/>
                <a:headEnd/>
                <a:tailEnd/>
              </a:ln>
            </p:spPr>
            <p:txBody>
              <a:bodyPr/>
              <a:lstStyle/>
              <a:p>
                <a:endParaRPr lang="en-US"/>
              </a:p>
            </p:txBody>
          </p:sp>
          <p:sp>
            <p:nvSpPr>
              <p:cNvPr id="541" name="Oval 451"/>
              <p:cNvSpPr>
                <a:spLocks noChangeAspect="1" noChangeArrowheads="1"/>
              </p:cNvSpPr>
              <p:nvPr/>
            </p:nvSpPr>
            <p:spPr bwMode="auto">
              <a:xfrm>
                <a:off x="3571" y="3036"/>
                <a:ext cx="38" cy="43"/>
              </a:xfrm>
              <a:prstGeom prst="ellipse">
                <a:avLst/>
              </a:prstGeom>
              <a:solidFill>
                <a:schemeClr val="accent1"/>
              </a:solidFill>
              <a:ln w="12700">
                <a:solidFill>
                  <a:schemeClr val="tx2"/>
                </a:solidFill>
                <a:round/>
                <a:headEnd/>
                <a:tailEnd/>
              </a:ln>
            </p:spPr>
            <p:txBody>
              <a:bodyPr/>
              <a:lstStyle/>
              <a:p>
                <a:endParaRPr lang="en-US"/>
              </a:p>
            </p:txBody>
          </p:sp>
          <p:sp>
            <p:nvSpPr>
              <p:cNvPr id="542" name="Oval 452"/>
              <p:cNvSpPr>
                <a:spLocks noChangeAspect="1" noChangeArrowheads="1"/>
              </p:cNvSpPr>
              <p:nvPr/>
            </p:nvSpPr>
            <p:spPr bwMode="auto">
              <a:xfrm>
                <a:off x="2573" y="1828"/>
                <a:ext cx="39" cy="42"/>
              </a:xfrm>
              <a:prstGeom prst="ellipse">
                <a:avLst/>
              </a:prstGeom>
              <a:solidFill>
                <a:schemeClr val="accent1"/>
              </a:solidFill>
              <a:ln w="12700">
                <a:solidFill>
                  <a:schemeClr val="tx2"/>
                </a:solidFill>
                <a:round/>
                <a:headEnd/>
                <a:tailEnd/>
              </a:ln>
            </p:spPr>
            <p:txBody>
              <a:bodyPr/>
              <a:lstStyle/>
              <a:p>
                <a:endParaRPr lang="en-US"/>
              </a:p>
            </p:txBody>
          </p:sp>
          <p:sp>
            <p:nvSpPr>
              <p:cNvPr id="543" name="Oval 453"/>
              <p:cNvSpPr>
                <a:spLocks noChangeAspect="1" noChangeArrowheads="1"/>
              </p:cNvSpPr>
              <p:nvPr/>
            </p:nvSpPr>
            <p:spPr bwMode="auto">
              <a:xfrm>
                <a:off x="3731" y="2814"/>
                <a:ext cx="39" cy="42"/>
              </a:xfrm>
              <a:prstGeom prst="ellipse">
                <a:avLst/>
              </a:prstGeom>
              <a:solidFill>
                <a:schemeClr val="accent1"/>
              </a:solidFill>
              <a:ln w="12700">
                <a:solidFill>
                  <a:schemeClr val="tx2"/>
                </a:solidFill>
                <a:round/>
                <a:headEnd/>
                <a:tailEnd/>
              </a:ln>
            </p:spPr>
            <p:txBody>
              <a:bodyPr/>
              <a:lstStyle/>
              <a:p>
                <a:endParaRPr lang="en-US"/>
              </a:p>
            </p:txBody>
          </p:sp>
        </p:grpSp>
        <p:grpSp>
          <p:nvGrpSpPr>
            <p:cNvPr id="187" name="Group 457"/>
            <p:cNvGrpSpPr>
              <a:grpSpLocks/>
            </p:cNvGrpSpPr>
            <p:nvPr/>
          </p:nvGrpSpPr>
          <p:grpSpPr bwMode="auto">
            <a:xfrm>
              <a:off x="3278193" y="2886080"/>
              <a:ext cx="4938715" cy="2489201"/>
              <a:chOff x="1483" y="1818"/>
              <a:chExt cx="3111" cy="1568"/>
            </a:xfrm>
          </p:grpSpPr>
          <p:grpSp>
            <p:nvGrpSpPr>
              <p:cNvPr id="188" name="Group 458"/>
              <p:cNvGrpSpPr>
                <a:grpSpLocks/>
              </p:cNvGrpSpPr>
              <p:nvPr/>
            </p:nvGrpSpPr>
            <p:grpSpPr bwMode="auto">
              <a:xfrm>
                <a:off x="1483" y="1818"/>
                <a:ext cx="3111" cy="1568"/>
                <a:chOff x="1483" y="1818"/>
                <a:chExt cx="3111" cy="1568"/>
              </a:xfrm>
            </p:grpSpPr>
            <p:sp>
              <p:nvSpPr>
                <p:cNvPr id="194" name="Line 459"/>
                <p:cNvSpPr>
                  <a:spLocks noChangeAspect="1" noChangeShapeType="1"/>
                </p:cNvSpPr>
                <p:nvPr/>
              </p:nvSpPr>
              <p:spPr bwMode="auto">
                <a:xfrm flipH="1" flipV="1">
                  <a:off x="4243" y="1818"/>
                  <a:ext cx="47" cy="66"/>
                </a:xfrm>
                <a:prstGeom prst="line">
                  <a:avLst/>
                </a:prstGeom>
                <a:noFill/>
                <a:ln w="12700">
                  <a:solidFill>
                    <a:schemeClr val="tx2"/>
                  </a:solidFill>
                  <a:prstDash val="sysDot"/>
                  <a:round/>
                  <a:headEnd/>
                  <a:tailEnd/>
                </a:ln>
              </p:spPr>
              <p:txBody>
                <a:bodyPr/>
                <a:lstStyle/>
                <a:p>
                  <a:endParaRPr lang="en-US"/>
                </a:p>
              </p:txBody>
            </p:sp>
            <p:grpSp>
              <p:nvGrpSpPr>
                <p:cNvPr id="195" name="Group 460"/>
                <p:cNvGrpSpPr>
                  <a:grpSpLocks/>
                </p:cNvGrpSpPr>
                <p:nvPr/>
              </p:nvGrpSpPr>
              <p:grpSpPr bwMode="auto">
                <a:xfrm>
                  <a:off x="1483" y="1819"/>
                  <a:ext cx="3111" cy="1567"/>
                  <a:chOff x="1483" y="1819"/>
                  <a:chExt cx="3111" cy="1567"/>
                </a:xfrm>
              </p:grpSpPr>
              <p:grpSp>
                <p:nvGrpSpPr>
                  <p:cNvPr id="196" name="Group 461"/>
                  <p:cNvGrpSpPr>
                    <a:grpSpLocks/>
                  </p:cNvGrpSpPr>
                  <p:nvPr/>
                </p:nvGrpSpPr>
                <p:grpSpPr bwMode="auto">
                  <a:xfrm>
                    <a:off x="3841" y="1819"/>
                    <a:ext cx="753" cy="873"/>
                    <a:chOff x="3841" y="1819"/>
                    <a:chExt cx="753" cy="873"/>
                  </a:xfrm>
                </p:grpSpPr>
                <p:sp>
                  <p:nvSpPr>
                    <p:cNvPr id="450" name="Line 462"/>
                    <p:cNvSpPr>
                      <a:spLocks noChangeAspect="1" noChangeShapeType="1"/>
                    </p:cNvSpPr>
                    <p:nvPr/>
                  </p:nvSpPr>
                  <p:spPr bwMode="auto">
                    <a:xfrm>
                      <a:off x="4168" y="2222"/>
                      <a:ext cx="198" cy="51"/>
                    </a:xfrm>
                    <a:prstGeom prst="line">
                      <a:avLst/>
                    </a:prstGeom>
                    <a:noFill/>
                    <a:ln w="12700">
                      <a:solidFill>
                        <a:schemeClr val="tx2"/>
                      </a:solidFill>
                      <a:prstDash val="sysDot"/>
                      <a:round/>
                      <a:headEnd/>
                      <a:tailEnd/>
                    </a:ln>
                  </p:spPr>
                  <p:txBody>
                    <a:bodyPr/>
                    <a:lstStyle/>
                    <a:p>
                      <a:endParaRPr lang="en-US"/>
                    </a:p>
                  </p:txBody>
                </p:sp>
                <p:sp>
                  <p:nvSpPr>
                    <p:cNvPr id="451" name="Line 463"/>
                    <p:cNvSpPr>
                      <a:spLocks noChangeAspect="1" noChangeShapeType="1"/>
                    </p:cNvSpPr>
                    <p:nvPr/>
                  </p:nvSpPr>
                  <p:spPr bwMode="auto">
                    <a:xfrm flipH="1">
                      <a:off x="4062" y="2222"/>
                      <a:ext cx="106" cy="9"/>
                    </a:xfrm>
                    <a:prstGeom prst="line">
                      <a:avLst/>
                    </a:prstGeom>
                    <a:noFill/>
                    <a:ln w="12700">
                      <a:solidFill>
                        <a:schemeClr val="tx2"/>
                      </a:solidFill>
                      <a:prstDash val="sysDot"/>
                      <a:round/>
                      <a:headEnd/>
                      <a:tailEnd/>
                    </a:ln>
                  </p:spPr>
                  <p:txBody>
                    <a:bodyPr/>
                    <a:lstStyle/>
                    <a:p>
                      <a:endParaRPr lang="en-US"/>
                    </a:p>
                  </p:txBody>
                </p:sp>
                <p:sp>
                  <p:nvSpPr>
                    <p:cNvPr id="452" name="Line 464"/>
                    <p:cNvSpPr>
                      <a:spLocks noChangeAspect="1" noChangeShapeType="1"/>
                    </p:cNvSpPr>
                    <p:nvPr/>
                  </p:nvSpPr>
                  <p:spPr bwMode="auto">
                    <a:xfrm>
                      <a:off x="4290" y="1884"/>
                      <a:ext cx="126" cy="134"/>
                    </a:xfrm>
                    <a:prstGeom prst="line">
                      <a:avLst/>
                    </a:prstGeom>
                    <a:noFill/>
                    <a:ln w="12700">
                      <a:solidFill>
                        <a:schemeClr val="tx2"/>
                      </a:solidFill>
                      <a:prstDash val="sysDot"/>
                      <a:round/>
                      <a:headEnd/>
                      <a:tailEnd/>
                    </a:ln>
                  </p:spPr>
                  <p:txBody>
                    <a:bodyPr/>
                    <a:lstStyle/>
                    <a:p>
                      <a:endParaRPr lang="en-US"/>
                    </a:p>
                  </p:txBody>
                </p:sp>
                <p:sp>
                  <p:nvSpPr>
                    <p:cNvPr id="453" name="Line 465"/>
                    <p:cNvSpPr>
                      <a:spLocks noChangeAspect="1" noChangeShapeType="1"/>
                    </p:cNvSpPr>
                    <p:nvPr/>
                  </p:nvSpPr>
                  <p:spPr bwMode="auto">
                    <a:xfrm flipH="1">
                      <a:off x="3841" y="1884"/>
                      <a:ext cx="449" cy="60"/>
                    </a:xfrm>
                    <a:prstGeom prst="line">
                      <a:avLst/>
                    </a:prstGeom>
                    <a:noFill/>
                    <a:ln w="12700">
                      <a:solidFill>
                        <a:schemeClr val="tx2"/>
                      </a:solidFill>
                      <a:prstDash val="sysDot"/>
                      <a:round/>
                      <a:headEnd/>
                      <a:tailEnd/>
                    </a:ln>
                  </p:spPr>
                  <p:txBody>
                    <a:bodyPr/>
                    <a:lstStyle/>
                    <a:p>
                      <a:endParaRPr lang="en-US"/>
                    </a:p>
                  </p:txBody>
                </p:sp>
                <p:sp>
                  <p:nvSpPr>
                    <p:cNvPr id="454" name="Line 466"/>
                    <p:cNvSpPr>
                      <a:spLocks noChangeAspect="1" noChangeShapeType="1"/>
                    </p:cNvSpPr>
                    <p:nvPr/>
                  </p:nvSpPr>
                  <p:spPr bwMode="auto">
                    <a:xfrm flipH="1" flipV="1">
                      <a:off x="4412" y="2586"/>
                      <a:ext cx="4" cy="106"/>
                    </a:xfrm>
                    <a:prstGeom prst="line">
                      <a:avLst/>
                    </a:prstGeom>
                    <a:noFill/>
                    <a:ln w="12700">
                      <a:solidFill>
                        <a:schemeClr val="tx2"/>
                      </a:solidFill>
                      <a:prstDash val="sysDot"/>
                      <a:round/>
                      <a:headEnd/>
                      <a:tailEnd/>
                    </a:ln>
                  </p:spPr>
                  <p:txBody>
                    <a:bodyPr/>
                    <a:lstStyle/>
                    <a:p>
                      <a:endParaRPr lang="en-US"/>
                    </a:p>
                  </p:txBody>
                </p:sp>
                <p:sp>
                  <p:nvSpPr>
                    <p:cNvPr id="455" name="Line 467"/>
                    <p:cNvSpPr>
                      <a:spLocks noChangeAspect="1" noChangeShapeType="1"/>
                    </p:cNvSpPr>
                    <p:nvPr/>
                  </p:nvSpPr>
                  <p:spPr bwMode="auto">
                    <a:xfrm flipH="1" flipV="1">
                      <a:off x="4062" y="2231"/>
                      <a:ext cx="304" cy="42"/>
                    </a:xfrm>
                    <a:prstGeom prst="line">
                      <a:avLst/>
                    </a:prstGeom>
                    <a:noFill/>
                    <a:ln w="12700">
                      <a:solidFill>
                        <a:schemeClr val="tx2"/>
                      </a:solidFill>
                      <a:prstDash val="sysDot"/>
                      <a:round/>
                      <a:headEnd/>
                      <a:tailEnd/>
                    </a:ln>
                  </p:spPr>
                  <p:txBody>
                    <a:bodyPr/>
                    <a:lstStyle/>
                    <a:p>
                      <a:endParaRPr lang="en-US"/>
                    </a:p>
                  </p:txBody>
                </p:sp>
                <p:sp>
                  <p:nvSpPr>
                    <p:cNvPr id="456" name="Line 468"/>
                    <p:cNvSpPr>
                      <a:spLocks noChangeAspect="1" noChangeShapeType="1"/>
                    </p:cNvSpPr>
                    <p:nvPr/>
                  </p:nvSpPr>
                  <p:spPr bwMode="auto">
                    <a:xfrm flipH="1">
                      <a:off x="4412" y="2576"/>
                      <a:ext cx="182" cy="10"/>
                    </a:xfrm>
                    <a:prstGeom prst="line">
                      <a:avLst/>
                    </a:prstGeom>
                    <a:noFill/>
                    <a:ln w="12700">
                      <a:solidFill>
                        <a:schemeClr val="tx2"/>
                      </a:solidFill>
                      <a:prstDash val="sysDot"/>
                      <a:round/>
                      <a:headEnd/>
                      <a:tailEnd/>
                    </a:ln>
                  </p:spPr>
                  <p:txBody>
                    <a:bodyPr/>
                    <a:lstStyle/>
                    <a:p>
                      <a:endParaRPr lang="en-US"/>
                    </a:p>
                  </p:txBody>
                </p:sp>
                <p:sp>
                  <p:nvSpPr>
                    <p:cNvPr id="457" name="Line 469"/>
                    <p:cNvSpPr>
                      <a:spLocks noChangeAspect="1" noChangeShapeType="1"/>
                    </p:cNvSpPr>
                    <p:nvPr/>
                  </p:nvSpPr>
                  <p:spPr bwMode="auto">
                    <a:xfrm flipH="1">
                      <a:off x="3841" y="1819"/>
                      <a:ext cx="402" cy="126"/>
                    </a:xfrm>
                    <a:prstGeom prst="line">
                      <a:avLst/>
                    </a:prstGeom>
                    <a:noFill/>
                    <a:ln w="12700">
                      <a:solidFill>
                        <a:schemeClr val="tx2"/>
                      </a:solidFill>
                      <a:prstDash val="sysDot"/>
                      <a:round/>
                      <a:headEnd/>
                      <a:tailEnd/>
                    </a:ln>
                  </p:spPr>
                  <p:txBody>
                    <a:bodyPr/>
                    <a:lstStyle/>
                    <a:p>
                      <a:endParaRPr lang="en-US"/>
                    </a:p>
                  </p:txBody>
                </p:sp>
              </p:grpSp>
              <p:grpSp>
                <p:nvGrpSpPr>
                  <p:cNvPr id="197" name="Group 470"/>
                  <p:cNvGrpSpPr>
                    <a:grpSpLocks/>
                  </p:cNvGrpSpPr>
                  <p:nvPr/>
                </p:nvGrpSpPr>
                <p:grpSpPr bwMode="auto">
                  <a:xfrm>
                    <a:off x="1483" y="1823"/>
                    <a:ext cx="3111" cy="1563"/>
                    <a:chOff x="1483" y="1823"/>
                    <a:chExt cx="3111" cy="1563"/>
                  </a:xfrm>
                </p:grpSpPr>
                <p:sp>
                  <p:nvSpPr>
                    <p:cNvPr id="198" name="Line 471"/>
                    <p:cNvSpPr>
                      <a:spLocks noChangeAspect="1" noChangeShapeType="1"/>
                    </p:cNvSpPr>
                    <p:nvPr/>
                  </p:nvSpPr>
                  <p:spPr bwMode="auto">
                    <a:xfrm flipH="1">
                      <a:off x="4171" y="2692"/>
                      <a:ext cx="245" cy="308"/>
                    </a:xfrm>
                    <a:prstGeom prst="line">
                      <a:avLst/>
                    </a:prstGeom>
                    <a:noFill/>
                    <a:ln w="12700">
                      <a:solidFill>
                        <a:schemeClr val="tx2"/>
                      </a:solidFill>
                      <a:prstDash val="sysDot"/>
                      <a:round/>
                      <a:headEnd/>
                      <a:tailEnd/>
                    </a:ln>
                  </p:spPr>
                  <p:txBody>
                    <a:bodyPr/>
                    <a:lstStyle/>
                    <a:p>
                      <a:endParaRPr lang="en-US"/>
                    </a:p>
                  </p:txBody>
                </p:sp>
                <p:sp>
                  <p:nvSpPr>
                    <p:cNvPr id="199" name="Line 472"/>
                    <p:cNvSpPr>
                      <a:spLocks noChangeAspect="1" noChangeShapeType="1"/>
                    </p:cNvSpPr>
                    <p:nvPr/>
                  </p:nvSpPr>
                  <p:spPr bwMode="auto">
                    <a:xfrm flipV="1">
                      <a:off x="4416" y="2576"/>
                      <a:ext cx="178" cy="116"/>
                    </a:xfrm>
                    <a:prstGeom prst="line">
                      <a:avLst/>
                    </a:prstGeom>
                    <a:noFill/>
                    <a:ln w="12700">
                      <a:solidFill>
                        <a:schemeClr val="tx2"/>
                      </a:solidFill>
                      <a:prstDash val="sysDot"/>
                      <a:round/>
                      <a:headEnd/>
                      <a:tailEnd/>
                    </a:ln>
                  </p:spPr>
                  <p:txBody>
                    <a:bodyPr/>
                    <a:lstStyle/>
                    <a:p>
                      <a:endParaRPr lang="en-US"/>
                    </a:p>
                  </p:txBody>
                </p:sp>
                <p:sp>
                  <p:nvSpPr>
                    <p:cNvPr id="200" name="Line 473"/>
                    <p:cNvSpPr>
                      <a:spLocks noChangeAspect="1" noChangeShapeType="1"/>
                    </p:cNvSpPr>
                    <p:nvPr/>
                  </p:nvSpPr>
                  <p:spPr bwMode="auto">
                    <a:xfrm flipH="1">
                      <a:off x="4061" y="2692"/>
                      <a:ext cx="355" cy="145"/>
                    </a:xfrm>
                    <a:prstGeom prst="line">
                      <a:avLst/>
                    </a:prstGeom>
                    <a:noFill/>
                    <a:ln w="12700">
                      <a:solidFill>
                        <a:schemeClr val="tx2"/>
                      </a:solidFill>
                      <a:prstDash val="sysDot"/>
                      <a:round/>
                      <a:headEnd/>
                      <a:tailEnd/>
                    </a:ln>
                  </p:spPr>
                  <p:txBody>
                    <a:bodyPr/>
                    <a:lstStyle/>
                    <a:p>
                      <a:endParaRPr lang="en-US"/>
                    </a:p>
                  </p:txBody>
                </p:sp>
                <p:sp>
                  <p:nvSpPr>
                    <p:cNvPr id="201" name="Line 474"/>
                    <p:cNvSpPr>
                      <a:spLocks noChangeAspect="1" noChangeShapeType="1"/>
                    </p:cNvSpPr>
                    <p:nvPr/>
                  </p:nvSpPr>
                  <p:spPr bwMode="auto">
                    <a:xfrm flipH="1">
                      <a:off x="4171" y="2767"/>
                      <a:ext cx="47" cy="233"/>
                    </a:xfrm>
                    <a:prstGeom prst="line">
                      <a:avLst/>
                    </a:prstGeom>
                    <a:noFill/>
                    <a:ln w="12700">
                      <a:solidFill>
                        <a:schemeClr val="tx2"/>
                      </a:solidFill>
                      <a:prstDash val="sysDot"/>
                      <a:round/>
                      <a:headEnd/>
                      <a:tailEnd/>
                    </a:ln>
                  </p:spPr>
                  <p:txBody>
                    <a:bodyPr/>
                    <a:lstStyle/>
                    <a:p>
                      <a:endParaRPr lang="en-US"/>
                    </a:p>
                  </p:txBody>
                </p:sp>
                <p:sp>
                  <p:nvSpPr>
                    <p:cNvPr id="202" name="Line 475"/>
                    <p:cNvSpPr>
                      <a:spLocks noChangeAspect="1" noChangeShapeType="1"/>
                    </p:cNvSpPr>
                    <p:nvPr/>
                  </p:nvSpPr>
                  <p:spPr bwMode="auto">
                    <a:xfrm flipV="1">
                      <a:off x="4218" y="2576"/>
                      <a:ext cx="376" cy="191"/>
                    </a:xfrm>
                    <a:prstGeom prst="line">
                      <a:avLst/>
                    </a:prstGeom>
                    <a:noFill/>
                    <a:ln w="12700">
                      <a:solidFill>
                        <a:schemeClr val="tx2"/>
                      </a:solidFill>
                      <a:prstDash val="sysDot"/>
                      <a:round/>
                      <a:headEnd/>
                      <a:tailEnd/>
                    </a:ln>
                  </p:spPr>
                  <p:txBody>
                    <a:bodyPr/>
                    <a:lstStyle/>
                    <a:p>
                      <a:endParaRPr lang="en-US"/>
                    </a:p>
                  </p:txBody>
                </p:sp>
                <p:sp>
                  <p:nvSpPr>
                    <p:cNvPr id="203" name="Line 476"/>
                    <p:cNvSpPr>
                      <a:spLocks noChangeAspect="1" noChangeShapeType="1"/>
                    </p:cNvSpPr>
                    <p:nvPr/>
                  </p:nvSpPr>
                  <p:spPr bwMode="auto">
                    <a:xfrm flipH="1">
                      <a:off x="4062" y="2767"/>
                      <a:ext cx="156" cy="69"/>
                    </a:xfrm>
                    <a:prstGeom prst="line">
                      <a:avLst/>
                    </a:prstGeom>
                    <a:noFill/>
                    <a:ln w="12700">
                      <a:solidFill>
                        <a:schemeClr val="tx2"/>
                      </a:solidFill>
                      <a:prstDash val="sysDot"/>
                      <a:round/>
                      <a:headEnd/>
                      <a:tailEnd/>
                    </a:ln>
                  </p:spPr>
                  <p:txBody>
                    <a:bodyPr/>
                    <a:lstStyle/>
                    <a:p>
                      <a:endParaRPr lang="en-US"/>
                    </a:p>
                  </p:txBody>
                </p:sp>
                <p:sp>
                  <p:nvSpPr>
                    <p:cNvPr id="204" name="Line 477"/>
                    <p:cNvSpPr>
                      <a:spLocks noChangeAspect="1" noChangeShapeType="1"/>
                    </p:cNvSpPr>
                    <p:nvPr/>
                  </p:nvSpPr>
                  <p:spPr bwMode="auto">
                    <a:xfrm flipV="1">
                      <a:off x="4218" y="2586"/>
                      <a:ext cx="194" cy="181"/>
                    </a:xfrm>
                    <a:prstGeom prst="line">
                      <a:avLst/>
                    </a:prstGeom>
                    <a:noFill/>
                    <a:ln w="12700">
                      <a:solidFill>
                        <a:schemeClr val="tx2"/>
                      </a:solidFill>
                      <a:prstDash val="sysDot"/>
                      <a:round/>
                      <a:headEnd/>
                      <a:tailEnd/>
                    </a:ln>
                  </p:spPr>
                  <p:txBody>
                    <a:bodyPr/>
                    <a:lstStyle/>
                    <a:p>
                      <a:endParaRPr lang="en-US"/>
                    </a:p>
                  </p:txBody>
                </p:sp>
                <p:sp>
                  <p:nvSpPr>
                    <p:cNvPr id="205" name="Line 478"/>
                    <p:cNvSpPr>
                      <a:spLocks noChangeAspect="1" noChangeShapeType="1"/>
                    </p:cNvSpPr>
                    <p:nvPr/>
                  </p:nvSpPr>
                  <p:spPr bwMode="auto">
                    <a:xfrm flipH="1" flipV="1">
                      <a:off x="4062" y="2836"/>
                      <a:ext cx="109" cy="164"/>
                    </a:xfrm>
                    <a:prstGeom prst="line">
                      <a:avLst/>
                    </a:prstGeom>
                    <a:noFill/>
                    <a:ln w="12700">
                      <a:solidFill>
                        <a:schemeClr val="tx2"/>
                      </a:solidFill>
                      <a:prstDash val="sysDot"/>
                      <a:round/>
                      <a:headEnd/>
                      <a:tailEnd/>
                    </a:ln>
                  </p:spPr>
                  <p:txBody>
                    <a:bodyPr/>
                    <a:lstStyle/>
                    <a:p>
                      <a:endParaRPr lang="en-US"/>
                    </a:p>
                  </p:txBody>
                </p:sp>
                <p:sp>
                  <p:nvSpPr>
                    <p:cNvPr id="206" name="Line 479"/>
                    <p:cNvSpPr>
                      <a:spLocks noChangeAspect="1" noChangeShapeType="1"/>
                    </p:cNvSpPr>
                    <p:nvPr/>
                  </p:nvSpPr>
                  <p:spPr bwMode="auto">
                    <a:xfrm>
                      <a:off x="3841" y="2437"/>
                      <a:ext cx="221" cy="399"/>
                    </a:xfrm>
                    <a:prstGeom prst="line">
                      <a:avLst/>
                    </a:prstGeom>
                    <a:noFill/>
                    <a:ln w="12700">
                      <a:solidFill>
                        <a:schemeClr val="tx2"/>
                      </a:solidFill>
                      <a:prstDash val="sysDot"/>
                      <a:round/>
                      <a:headEnd/>
                      <a:tailEnd/>
                    </a:ln>
                  </p:spPr>
                  <p:txBody>
                    <a:bodyPr/>
                    <a:lstStyle/>
                    <a:p>
                      <a:endParaRPr lang="en-US"/>
                    </a:p>
                  </p:txBody>
                </p:sp>
                <p:sp>
                  <p:nvSpPr>
                    <p:cNvPr id="207" name="Line 480"/>
                    <p:cNvSpPr>
                      <a:spLocks noChangeAspect="1" noChangeShapeType="1"/>
                    </p:cNvSpPr>
                    <p:nvPr/>
                  </p:nvSpPr>
                  <p:spPr bwMode="auto">
                    <a:xfrm flipV="1">
                      <a:off x="4062" y="2586"/>
                      <a:ext cx="350" cy="250"/>
                    </a:xfrm>
                    <a:prstGeom prst="line">
                      <a:avLst/>
                    </a:prstGeom>
                    <a:noFill/>
                    <a:ln w="12700">
                      <a:solidFill>
                        <a:schemeClr val="tx2"/>
                      </a:solidFill>
                      <a:prstDash val="sysDot"/>
                      <a:round/>
                      <a:headEnd/>
                      <a:tailEnd/>
                    </a:ln>
                  </p:spPr>
                  <p:txBody>
                    <a:bodyPr/>
                    <a:lstStyle/>
                    <a:p>
                      <a:endParaRPr lang="en-US"/>
                    </a:p>
                  </p:txBody>
                </p:sp>
                <p:grpSp>
                  <p:nvGrpSpPr>
                    <p:cNvPr id="208" name="Group 481"/>
                    <p:cNvGrpSpPr>
                      <a:grpSpLocks/>
                    </p:cNvGrpSpPr>
                    <p:nvPr/>
                  </p:nvGrpSpPr>
                  <p:grpSpPr bwMode="auto">
                    <a:xfrm>
                      <a:off x="1483" y="1823"/>
                      <a:ext cx="2939" cy="1563"/>
                      <a:chOff x="1483" y="1823"/>
                      <a:chExt cx="2939" cy="1563"/>
                    </a:xfrm>
                  </p:grpSpPr>
                  <p:sp>
                    <p:nvSpPr>
                      <p:cNvPr id="209" name="Line 482"/>
                      <p:cNvSpPr>
                        <a:spLocks noChangeAspect="1" noChangeShapeType="1"/>
                      </p:cNvSpPr>
                      <p:nvPr/>
                    </p:nvSpPr>
                    <p:spPr bwMode="auto">
                      <a:xfrm flipH="1" flipV="1">
                        <a:off x="3216" y="2869"/>
                        <a:ext cx="241" cy="51"/>
                      </a:xfrm>
                      <a:prstGeom prst="line">
                        <a:avLst/>
                      </a:prstGeom>
                      <a:noFill/>
                      <a:ln w="12700">
                        <a:solidFill>
                          <a:schemeClr val="tx2"/>
                        </a:solidFill>
                        <a:prstDash val="sysDot"/>
                        <a:round/>
                        <a:headEnd/>
                        <a:tailEnd/>
                      </a:ln>
                    </p:spPr>
                    <p:txBody>
                      <a:bodyPr/>
                      <a:lstStyle/>
                      <a:p>
                        <a:endParaRPr lang="en-US"/>
                      </a:p>
                    </p:txBody>
                  </p:sp>
                  <p:grpSp>
                    <p:nvGrpSpPr>
                      <p:cNvPr id="210" name="Group 483"/>
                      <p:cNvGrpSpPr>
                        <a:grpSpLocks/>
                      </p:cNvGrpSpPr>
                      <p:nvPr/>
                    </p:nvGrpSpPr>
                    <p:grpSpPr bwMode="auto">
                      <a:xfrm>
                        <a:off x="1483" y="1823"/>
                        <a:ext cx="2939" cy="1563"/>
                        <a:chOff x="1483" y="1823"/>
                        <a:chExt cx="2939" cy="1563"/>
                      </a:xfrm>
                    </p:grpSpPr>
                    <p:grpSp>
                      <p:nvGrpSpPr>
                        <p:cNvPr id="211" name="Group 484"/>
                        <p:cNvGrpSpPr>
                          <a:grpSpLocks/>
                        </p:cNvGrpSpPr>
                        <p:nvPr/>
                      </p:nvGrpSpPr>
                      <p:grpSpPr bwMode="auto">
                        <a:xfrm>
                          <a:off x="2988" y="2056"/>
                          <a:ext cx="663" cy="1083"/>
                          <a:chOff x="2988" y="2056"/>
                          <a:chExt cx="663" cy="1083"/>
                        </a:xfrm>
                      </p:grpSpPr>
                      <p:sp>
                        <p:nvSpPr>
                          <p:cNvPr id="441" name="Line 485"/>
                          <p:cNvSpPr>
                            <a:spLocks noChangeAspect="1" noChangeShapeType="1"/>
                          </p:cNvSpPr>
                          <p:nvPr/>
                        </p:nvSpPr>
                        <p:spPr bwMode="auto">
                          <a:xfrm>
                            <a:off x="3203" y="2205"/>
                            <a:ext cx="106" cy="274"/>
                          </a:xfrm>
                          <a:prstGeom prst="line">
                            <a:avLst/>
                          </a:prstGeom>
                          <a:noFill/>
                          <a:ln w="12700">
                            <a:solidFill>
                              <a:schemeClr val="tx2"/>
                            </a:solidFill>
                            <a:prstDash val="sysDot"/>
                            <a:round/>
                            <a:headEnd/>
                            <a:tailEnd/>
                          </a:ln>
                        </p:spPr>
                        <p:txBody>
                          <a:bodyPr/>
                          <a:lstStyle/>
                          <a:p>
                            <a:endParaRPr lang="en-US"/>
                          </a:p>
                        </p:txBody>
                      </p:sp>
                      <p:sp>
                        <p:nvSpPr>
                          <p:cNvPr id="442" name="Line 486"/>
                          <p:cNvSpPr>
                            <a:spLocks noChangeAspect="1" noChangeShapeType="1"/>
                          </p:cNvSpPr>
                          <p:nvPr/>
                        </p:nvSpPr>
                        <p:spPr bwMode="auto">
                          <a:xfrm flipH="1" flipV="1">
                            <a:off x="3072" y="2056"/>
                            <a:ext cx="131" cy="149"/>
                          </a:xfrm>
                          <a:prstGeom prst="line">
                            <a:avLst/>
                          </a:prstGeom>
                          <a:noFill/>
                          <a:ln w="12700">
                            <a:solidFill>
                              <a:schemeClr val="tx2"/>
                            </a:solidFill>
                            <a:prstDash val="sysDot"/>
                            <a:round/>
                            <a:headEnd/>
                            <a:tailEnd/>
                          </a:ln>
                        </p:spPr>
                        <p:txBody>
                          <a:bodyPr/>
                          <a:lstStyle/>
                          <a:p>
                            <a:endParaRPr lang="en-US"/>
                          </a:p>
                        </p:txBody>
                      </p:sp>
                      <p:sp>
                        <p:nvSpPr>
                          <p:cNvPr id="443" name="Line 487"/>
                          <p:cNvSpPr>
                            <a:spLocks noChangeAspect="1" noChangeShapeType="1"/>
                          </p:cNvSpPr>
                          <p:nvPr/>
                        </p:nvSpPr>
                        <p:spPr bwMode="auto">
                          <a:xfrm>
                            <a:off x="2988" y="2371"/>
                            <a:ext cx="321" cy="108"/>
                          </a:xfrm>
                          <a:prstGeom prst="line">
                            <a:avLst/>
                          </a:prstGeom>
                          <a:noFill/>
                          <a:ln w="12700">
                            <a:solidFill>
                              <a:schemeClr val="tx2"/>
                            </a:solidFill>
                            <a:prstDash val="sysDot"/>
                            <a:round/>
                            <a:headEnd/>
                            <a:tailEnd/>
                          </a:ln>
                        </p:spPr>
                        <p:txBody>
                          <a:bodyPr/>
                          <a:lstStyle/>
                          <a:p>
                            <a:endParaRPr lang="en-US"/>
                          </a:p>
                        </p:txBody>
                      </p:sp>
                      <p:sp>
                        <p:nvSpPr>
                          <p:cNvPr id="444" name="Line 488"/>
                          <p:cNvSpPr>
                            <a:spLocks noChangeAspect="1" noChangeShapeType="1"/>
                          </p:cNvSpPr>
                          <p:nvPr/>
                        </p:nvSpPr>
                        <p:spPr bwMode="auto">
                          <a:xfrm>
                            <a:off x="3309" y="2479"/>
                            <a:ext cx="199" cy="148"/>
                          </a:xfrm>
                          <a:prstGeom prst="line">
                            <a:avLst/>
                          </a:prstGeom>
                          <a:noFill/>
                          <a:ln w="12700">
                            <a:solidFill>
                              <a:schemeClr val="tx2"/>
                            </a:solidFill>
                            <a:prstDash val="sysDot"/>
                            <a:round/>
                            <a:headEnd/>
                            <a:tailEnd/>
                          </a:ln>
                        </p:spPr>
                        <p:txBody>
                          <a:bodyPr/>
                          <a:lstStyle/>
                          <a:p>
                            <a:endParaRPr lang="en-US"/>
                          </a:p>
                        </p:txBody>
                      </p:sp>
                      <p:sp>
                        <p:nvSpPr>
                          <p:cNvPr id="445" name="Line 489"/>
                          <p:cNvSpPr>
                            <a:spLocks noChangeAspect="1" noChangeShapeType="1"/>
                          </p:cNvSpPr>
                          <p:nvPr/>
                        </p:nvSpPr>
                        <p:spPr bwMode="auto">
                          <a:xfrm flipH="1" flipV="1">
                            <a:off x="3161" y="2237"/>
                            <a:ext cx="148" cy="242"/>
                          </a:xfrm>
                          <a:prstGeom prst="line">
                            <a:avLst/>
                          </a:prstGeom>
                          <a:noFill/>
                          <a:ln w="12700">
                            <a:solidFill>
                              <a:schemeClr val="tx2"/>
                            </a:solidFill>
                            <a:prstDash val="sysDot"/>
                            <a:round/>
                            <a:headEnd/>
                            <a:tailEnd/>
                          </a:ln>
                        </p:spPr>
                        <p:txBody>
                          <a:bodyPr/>
                          <a:lstStyle/>
                          <a:p>
                            <a:endParaRPr lang="en-US"/>
                          </a:p>
                        </p:txBody>
                      </p:sp>
                      <p:sp>
                        <p:nvSpPr>
                          <p:cNvPr id="446" name="Line 490"/>
                          <p:cNvSpPr>
                            <a:spLocks noChangeAspect="1" noChangeShapeType="1"/>
                          </p:cNvSpPr>
                          <p:nvPr/>
                        </p:nvSpPr>
                        <p:spPr bwMode="auto">
                          <a:xfrm flipH="1" flipV="1">
                            <a:off x="3216" y="2869"/>
                            <a:ext cx="372" cy="186"/>
                          </a:xfrm>
                          <a:prstGeom prst="line">
                            <a:avLst/>
                          </a:prstGeom>
                          <a:noFill/>
                          <a:ln w="12700">
                            <a:solidFill>
                              <a:schemeClr val="tx2"/>
                            </a:solidFill>
                            <a:prstDash val="sysDot"/>
                            <a:round/>
                            <a:headEnd/>
                            <a:tailEnd/>
                          </a:ln>
                        </p:spPr>
                        <p:txBody>
                          <a:bodyPr/>
                          <a:lstStyle/>
                          <a:p>
                            <a:endParaRPr lang="en-US"/>
                          </a:p>
                        </p:txBody>
                      </p:sp>
                      <p:sp>
                        <p:nvSpPr>
                          <p:cNvPr id="447" name="Line 491"/>
                          <p:cNvSpPr>
                            <a:spLocks noChangeAspect="1" noChangeShapeType="1"/>
                          </p:cNvSpPr>
                          <p:nvPr/>
                        </p:nvSpPr>
                        <p:spPr bwMode="auto">
                          <a:xfrm flipH="1" flipV="1">
                            <a:off x="3457" y="2920"/>
                            <a:ext cx="131" cy="135"/>
                          </a:xfrm>
                          <a:prstGeom prst="line">
                            <a:avLst/>
                          </a:prstGeom>
                          <a:noFill/>
                          <a:ln w="12700">
                            <a:solidFill>
                              <a:schemeClr val="tx2"/>
                            </a:solidFill>
                            <a:prstDash val="sysDot"/>
                            <a:round/>
                            <a:headEnd/>
                            <a:tailEnd/>
                          </a:ln>
                        </p:spPr>
                        <p:txBody>
                          <a:bodyPr/>
                          <a:lstStyle/>
                          <a:p>
                            <a:endParaRPr lang="en-US"/>
                          </a:p>
                        </p:txBody>
                      </p:sp>
                      <p:sp>
                        <p:nvSpPr>
                          <p:cNvPr id="448" name="Line 492"/>
                          <p:cNvSpPr>
                            <a:spLocks noChangeAspect="1" noChangeShapeType="1"/>
                          </p:cNvSpPr>
                          <p:nvPr/>
                        </p:nvSpPr>
                        <p:spPr bwMode="auto">
                          <a:xfrm>
                            <a:off x="3588" y="3055"/>
                            <a:ext cx="63" cy="84"/>
                          </a:xfrm>
                          <a:prstGeom prst="line">
                            <a:avLst/>
                          </a:prstGeom>
                          <a:noFill/>
                          <a:ln w="12700">
                            <a:solidFill>
                              <a:schemeClr val="tx2"/>
                            </a:solidFill>
                            <a:prstDash val="sysDot"/>
                            <a:round/>
                            <a:headEnd/>
                            <a:tailEnd/>
                          </a:ln>
                        </p:spPr>
                        <p:txBody>
                          <a:bodyPr/>
                          <a:lstStyle/>
                          <a:p>
                            <a:endParaRPr lang="en-US"/>
                          </a:p>
                        </p:txBody>
                      </p:sp>
                      <p:sp>
                        <p:nvSpPr>
                          <p:cNvPr id="449" name="Line 493"/>
                          <p:cNvSpPr>
                            <a:spLocks noChangeAspect="1" noChangeShapeType="1"/>
                          </p:cNvSpPr>
                          <p:nvPr/>
                        </p:nvSpPr>
                        <p:spPr bwMode="auto">
                          <a:xfrm>
                            <a:off x="3393" y="2902"/>
                            <a:ext cx="195" cy="154"/>
                          </a:xfrm>
                          <a:prstGeom prst="line">
                            <a:avLst/>
                          </a:prstGeom>
                          <a:noFill/>
                          <a:ln w="12700">
                            <a:solidFill>
                              <a:schemeClr val="tx2"/>
                            </a:solidFill>
                            <a:prstDash val="sysDot"/>
                            <a:round/>
                            <a:headEnd/>
                            <a:tailEnd/>
                          </a:ln>
                        </p:spPr>
                        <p:txBody>
                          <a:bodyPr/>
                          <a:lstStyle/>
                          <a:p>
                            <a:endParaRPr lang="en-US"/>
                          </a:p>
                        </p:txBody>
                      </p:sp>
                    </p:grpSp>
                    <p:grpSp>
                      <p:nvGrpSpPr>
                        <p:cNvPr id="212" name="Group 494"/>
                        <p:cNvGrpSpPr>
                          <a:grpSpLocks/>
                        </p:cNvGrpSpPr>
                        <p:nvPr/>
                      </p:nvGrpSpPr>
                      <p:grpSpPr bwMode="auto">
                        <a:xfrm>
                          <a:off x="1483" y="1823"/>
                          <a:ext cx="2939" cy="1563"/>
                          <a:chOff x="1483" y="1823"/>
                          <a:chExt cx="2939" cy="1563"/>
                        </a:xfrm>
                      </p:grpSpPr>
                      <p:grpSp>
                        <p:nvGrpSpPr>
                          <p:cNvPr id="213" name="Group 495"/>
                          <p:cNvGrpSpPr>
                            <a:grpSpLocks/>
                          </p:cNvGrpSpPr>
                          <p:nvPr/>
                        </p:nvGrpSpPr>
                        <p:grpSpPr bwMode="auto">
                          <a:xfrm>
                            <a:off x="2692" y="1940"/>
                            <a:ext cx="1730" cy="660"/>
                            <a:chOff x="2692" y="1940"/>
                            <a:chExt cx="1730" cy="660"/>
                          </a:xfrm>
                        </p:grpSpPr>
                        <p:sp>
                          <p:nvSpPr>
                            <p:cNvPr id="412" name="Line 496"/>
                            <p:cNvSpPr>
                              <a:spLocks noChangeAspect="1" noChangeShapeType="1"/>
                            </p:cNvSpPr>
                            <p:nvPr/>
                          </p:nvSpPr>
                          <p:spPr bwMode="auto">
                            <a:xfrm flipV="1">
                              <a:off x="3203" y="2009"/>
                              <a:ext cx="115" cy="196"/>
                            </a:xfrm>
                            <a:prstGeom prst="line">
                              <a:avLst/>
                            </a:prstGeom>
                            <a:noFill/>
                            <a:ln w="12700">
                              <a:solidFill>
                                <a:schemeClr val="tx2"/>
                              </a:solidFill>
                              <a:prstDash val="sysDot"/>
                              <a:round/>
                              <a:headEnd/>
                              <a:tailEnd/>
                            </a:ln>
                          </p:spPr>
                          <p:txBody>
                            <a:bodyPr/>
                            <a:lstStyle/>
                            <a:p>
                              <a:endParaRPr lang="en-US"/>
                            </a:p>
                          </p:txBody>
                        </p:sp>
                        <p:sp>
                          <p:nvSpPr>
                            <p:cNvPr id="413" name="Line 497"/>
                            <p:cNvSpPr>
                              <a:spLocks noChangeAspect="1" noChangeShapeType="1"/>
                            </p:cNvSpPr>
                            <p:nvPr/>
                          </p:nvSpPr>
                          <p:spPr bwMode="auto">
                            <a:xfrm flipH="1" flipV="1">
                              <a:off x="2857" y="2130"/>
                              <a:ext cx="346" cy="75"/>
                            </a:xfrm>
                            <a:prstGeom prst="line">
                              <a:avLst/>
                            </a:prstGeom>
                            <a:noFill/>
                            <a:ln w="12700">
                              <a:solidFill>
                                <a:schemeClr val="tx2"/>
                              </a:solidFill>
                              <a:prstDash val="sysDot"/>
                              <a:round/>
                              <a:headEnd/>
                              <a:tailEnd/>
                            </a:ln>
                          </p:spPr>
                          <p:txBody>
                            <a:bodyPr/>
                            <a:lstStyle/>
                            <a:p>
                              <a:endParaRPr lang="en-US"/>
                            </a:p>
                          </p:txBody>
                        </p:sp>
                        <p:sp>
                          <p:nvSpPr>
                            <p:cNvPr id="414" name="Line 498"/>
                            <p:cNvSpPr>
                              <a:spLocks noChangeAspect="1" noChangeShapeType="1"/>
                            </p:cNvSpPr>
                            <p:nvPr/>
                          </p:nvSpPr>
                          <p:spPr bwMode="auto">
                            <a:xfrm flipH="1">
                              <a:off x="2941" y="2205"/>
                              <a:ext cx="262" cy="395"/>
                            </a:xfrm>
                            <a:prstGeom prst="line">
                              <a:avLst/>
                            </a:prstGeom>
                            <a:noFill/>
                            <a:ln w="12700">
                              <a:solidFill>
                                <a:schemeClr val="tx2"/>
                              </a:solidFill>
                              <a:prstDash val="sysDot"/>
                              <a:round/>
                              <a:headEnd/>
                              <a:tailEnd/>
                            </a:ln>
                          </p:spPr>
                          <p:txBody>
                            <a:bodyPr/>
                            <a:lstStyle/>
                            <a:p>
                              <a:endParaRPr lang="en-US"/>
                            </a:p>
                          </p:txBody>
                        </p:sp>
                        <p:sp>
                          <p:nvSpPr>
                            <p:cNvPr id="415" name="Line 499"/>
                            <p:cNvSpPr>
                              <a:spLocks noChangeAspect="1" noChangeShapeType="1"/>
                            </p:cNvSpPr>
                            <p:nvPr/>
                          </p:nvSpPr>
                          <p:spPr bwMode="auto">
                            <a:xfrm flipH="1">
                              <a:off x="2849" y="2371"/>
                              <a:ext cx="139" cy="52"/>
                            </a:xfrm>
                            <a:prstGeom prst="line">
                              <a:avLst/>
                            </a:prstGeom>
                            <a:noFill/>
                            <a:ln w="12700">
                              <a:solidFill>
                                <a:schemeClr val="tx2"/>
                              </a:solidFill>
                              <a:prstDash val="sysDot"/>
                              <a:round/>
                              <a:headEnd/>
                              <a:tailEnd/>
                            </a:ln>
                          </p:spPr>
                          <p:txBody>
                            <a:bodyPr/>
                            <a:lstStyle/>
                            <a:p>
                              <a:endParaRPr lang="en-US"/>
                            </a:p>
                          </p:txBody>
                        </p:sp>
                        <p:sp>
                          <p:nvSpPr>
                            <p:cNvPr id="416" name="Line 500"/>
                            <p:cNvSpPr>
                              <a:spLocks noChangeAspect="1" noChangeShapeType="1"/>
                            </p:cNvSpPr>
                            <p:nvPr/>
                          </p:nvSpPr>
                          <p:spPr bwMode="auto">
                            <a:xfrm flipH="1" flipV="1">
                              <a:off x="2692" y="2270"/>
                              <a:ext cx="296" cy="101"/>
                            </a:xfrm>
                            <a:prstGeom prst="line">
                              <a:avLst/>
                            </a:prstGeom>
                            <a:noFill/>
                            <a:ln w="12700">
                              <a:solidFill>
                                <a:schemeClr val="tx2"/>
                              </a:solidFill>
                              <a:prstDash val="sysDot"/>
                              <a:round/>
                              <a:headEnd/>
                              <a:tailEnd/>
                            </a:ln>
                          </p:spPr>
                          <p:txBody>
                            <a:bodyPr/>
                            <a:lstStyle/>
                            <a:p>
                              <a:endParaRPr lang="en-US"/>
                            </a:p>
                          </p:txBody>
                        </p:sp>
                        <p:sp>
                          <p:nvSpPr>
                            <p:cNvPr id="417" name="Line 501"/>
                            <p:cNvSpPr>
                              <a:spLocks noChangeAspect="1" noChangeShapeType="1"/>
                            </p:cNvSpPr>
                            <p:nvPr/>
                          </p:nvSpPr>
                          <p:spPr bwMode="auto">
                            <a:xfrm flipH="1">
                              <a:off x="2941" y="2371"/>
                              <a:ext cx="47" cy="229"/>
                            </a:xfrm>
                            <a:prstGeom prst="line">
                              <a:avLst/>
                            </a:prstGeom>
                            <a:noFill/>
                            <a:ln w="12700">
                              <a:solidFill>
                                <a:schemeClr val="tx2"/>
                              </a:solidFill>
                              <a:prstDash val="sysDot"/>
                              <a:round/>
                              <a:headEnd/>
                              <a:tailEnd/>
                            </a:ln>
                          </p:spPr>
                          <p:txBody>
                            <a:bodyPr/>
                            <a:lstStyle/>
                            <a:p>
                              <a:endParaRPr lang="en-US"/>
                            </a:p>
                          </p:txBody>
                        </p:sp>
                        <p:sp>
                          <p:nvSpPr>
                            <p:cNvPr id="418" name="Line 502"/>
                            <p:cNvSpPr>
                              <a:spLocks noChangeAspect="1" noChangeShapeType="1"/>
                            </p:cNvSpPr>
                            <p:nvPr/>
                          </p:nvSpPr>
                          <p:spPr bwMode="auto">
                            <a:xfrm flipV="1">
                              <a:off x="3309" y="2009"/>
                              <a:ext cx="9" cy="470"/>
                            </a:xfrm>
                            <a:prstGeom prst="line">
                              <a:avLst/>
                            </a:prstGeom>
                            <a:noFill/>
                            <a:ln w="12700">
                              <a:solidFill>
                                <a:schemeClr val="tx2"/>
                              </a:solidFill>
                              <a:prstDash val="sysDot"/>
                              <a:round/>
                              <a:headEnd/>
                              <a:tailEnd/>
                            </a:ln>
                          </p:spPr>
                          <p:txBody>
                            <a:bodyPr/>
                            <a:lstStyle/>
                            <a:p>
                              <a:endParaRPr lang="en-US"/>
                            </a:p>
                          </p:txBody>
                        </p:sp>
                        <p:sp>
                          <p:nvSpPr>
                            <p:cNvPr id="419" name="Line 503"/>
                            <p:cNvSpPr>
                              <a:spLocks noChangeAspect="1" noChangeShapeType="1"/>
                            </p:cNvSpPr>
                            <p:nvPr/>
                          </p:nvSpPr>
                          <p:spPr bwMode="auto">
                            <a:xfrm>
                              <a:off x="2929" y="1940"/>
                              <a:ext cx="431" cy="50"/>
                            </a:xfrm>
                            <a:prstGeom prst="line">
                              <a:avLst/>
                            </a:prstGeom>
                            <a:noFill/>
                            <a:ln w="12700">
                              <a:solidFill>
                                <a:schemeClr val="tx2"/>
                              </a:solidFill>
                              <a:prstDash val="sysDot"/>
                              <a:round/>
                              <a:headEnd/>
                              <a:tailEnd/>
                            </a:ln>
                          </p:spPr>
                          <p:txBody>
                            <a:bodyPr/>
                            <a:lstStyle/>
                            <a:p>
                              <a:endParaRPr lang="en-US"/>
                            </a:p>
                          </p:txBody>
                        </p:sp>
                        <p:sp>
                          <p:nvSpPr>
                            <p:cNvPr id="420" name="Line 504"/>
                            <p:cNvSpPr>
                              <a:spLocks noChangeAspect="1" noChangeShapeType="1"/>
                            </p:cNvSpPr>
                            <p:nvPr/>
                          </p:nvSpPr>
                          <p:spPr bwMode="auto">
                            <a:xfrm>
                              <a:off x="2929" y="1940"/>
                              <a:ext cx="143" cy="116"/>
                            </a:xfrm>
                            <a:prstGeom prst="line">
                              <a:avLst/>
                            </a:prstGeom>
                            <a:noFill/>
                            <a:ln w="12700">
                              <a:solidFill>
                                <a:schemeClr val="tx2"/>
                              </a:solidFill>
                              <a:prstDash val="sysDot"/>
                              <a:round/>
                              <a:headEnd/>
                              <a:tailEnd/>
                            </a:ln>
                          </p:spPr>
                          <p:txBody>
                            <a:bodyPr/>
                            <a:lstStyle/>
                            <a:p>
                              <a:endParaRPr lang="en-US"/>
                            </a:p>
                          </p:txBody>
                        </p:sp>
                        <p:sp>
                          <p:nvSpPr>
                            <p:cNvPr id="421" name="Line 505"/>
                            <p:cNvSpPr>
                              <a:spLocks noChangeAspect="1" noChangeShapeType="1"/>
                            </p:cNvSpPr>
                            <p:nvPr/>
                          </p:nvSpPr>
                          <p:spPr bwMode="auto">
                            <a:xfrm>
                              <a:off x="2929" y="1940"/>
                              <a:ext cx="389" cy="69"/>
                            </a:xfrm>
                            <a:prstGeom prst="line">
                              <a:avLst/>
                            </a:prstGeom>
                            <a:noFill/>
                            <a:ln w="12700">
                              <a:solidFill>
                                <a:schemeClr val="tx2"/>
                              </a:solidFill>
                              <a:prstDash val="sysDot"/>
                              <a:round/>
                              <a:headEnd/>
                              <a:tailEnd/>
                            </a:ln>
                          </p:spPr>
                          <p:txBody>
                            <a:bodyPr/>
                            <a:lstStyle/>
                            <a:p>
                              <a:endParaRPr lang="en-US"/>
                            </a:p>
                          </p:txBody>
                        </p:sp>
                        <p:sp>
                          <p:nvSpPr>
                            <p:cNvPr id="422" name="Line 506"/>
                            <p:cNvSpPr>
                              <a:spLocks noChangeAspect="1" noChangeShapeType="1"/>
                            </p:cNvSpPr>
                            <p:nvPr/>
                          </p:nvSpPr>
                          <p:spPr bwMode="auto">
                            <a:xfrm flipH="1">
                              <a:off x="2857" y="1940"/>
                              <a:ext cx="72" cy="190"/>
                            </a:xfrm>
                            <a:prstGeom prst="line">
                              <a:avLst/>
                            </a:prstGeom>
                            <a:noFill/>
                            <a:ln w="12700">
                              <a:solidFill>
                                <a:schemeClr val="tx2"/>
                              </a:solidFill>
                              <a:prstDash val="sysDot"/>
                              <a:round/>
                              <a:headEnd/>
                              <a:tailEnd/>
                            </a:ln>
                          </p:spPr>
                          <p:txBody>
                            <a:bodyPr/>
                            <a:lstStyle/>
                            <a:p>
                              <a:endParaRPr lang="en-US"/>
                            </a:p>
                          </p:txBody>
                        </p:sp>
                        <p:grpSp>
                          <p:nvGrpSpPr>
                            <p:cNvPr id="423" name="Group 507"/>
                            <p:cNvGrpSpPr>
                              <a:grpSpLocks/>
                            </p:cNvGrpSpPr>
                            <p:nvPr/>
                          </p:nvGrpSpPr>
                          <p:grpSpPr bwMode="auto">
                            <a:xfrm>
                              <a:off x="3821" y="2031"/>
                              <a:ext cx="601" cy="558"/>
                              <a:chOff x="3821" y="2031"/>
                              <a:chExt cx="601" cy="558"/>
                            </a:xfrm>
                          </p:grpSpPr>
                          <p:sp>
                            <p:nvSpPr>
                              <p:cNvPr id="436" name="Line 508"/>
                              <p:cNvSpPr>
                                <a:spLocks noChangeAspect="1" noChangeShapeType="1"/>
                              </p:cNvSpPr>
                              <p:nvPr/>
                            </p:nvSpPr>
                            <p:spPr bwMode="auto">
                              <a:xfrm flipH="1" flipV="1">
                                <a:off x="3821" y="2302"/>
                                <a:ext cx="20" cy="135"/>
                              </a:xfrm>
                              <a:prstGeom prst="line">
                                <a:avLst/>
                              </a:prstGeom>
                              <a:noFill/>
                              <a:ln w="12700" cap="rnd">
                                <a:solidFill>
                                  <a:schemeClr val="tx2"/>
                                </a:solidFill>
                                <a:prstDash val="sysDot"/>
                                <a:round/>
                                <a:headEnd/>
                                <a:tailEnd/>
                              </a:ln>
                            </p:spPr>
                            <p:txBody>
                              <a:bodyPr/>
                              <a:lstStyle/>
                              <a:p>
                                <a:endParaRPr lang="en-US"/>
                              </a:p>
                            </p:txBody>
                          </p:sp>
                          <p:sp>
                            <p:nvSpPr>
                              <p:cNvPr id="437" name="Line 509"/>
                              <p:cNvSpPr>
                                <a:spLocks noChangeShapeType="1"/>
                              </p:cNvSpPr>
                              <p:nvPr/>
                            </p:nvSpPr>
                            <p:spPr bwMode="auto">
                              <a:xfrm flipV="1">
                                <a:off x="3825" y="2235"/>
                                <a:ext cx="246" cy="66"/>
                              </a:xfrm>
                              <a:prstGeom prst="line">
                                <a:avLst/>
                              </a:prstGeom>
                              <a:noFill/>
                              <a:ln w="12700" cap="rnd">
                                <a:solidFill>
                                  <a:schemeClr val="tx2"/>
                                </a:solidFill>
                                <a:prstDash val="sysDot"/>
                                <a:round/>
                                <a:headEnd/>
                                <a:tailEnd/>
                              </a:ln>
                              <a:effectLst/>
                            </p:spPr>
                            <p:txBody>
                              <a:bodyPr/>
                              <a:lstStyle/>
                              <a:p>
                                <a:endParaRPr lang="en-US"/>
                              </a:p>
                            </p:txBody>
                          </p:sp>
                          <p:sp>
                            <p:nvSpPr>
                              <p:cNvPr id="438" name="Line 510"/>
                              <p:cNvSpPr>
                                <a:spLocks noChangeShapeType="1"/>
                              </p:cNvSpPr>
                              <p:nvPr/>
                            </p:nvSpPr>
                            <p:spPr bwMode="auto">
                              <a:xfrm flipH="1">
                                <a:off x="3843" y="2238"/>
                                <a:ext cx="213" cy="201"/>
                              </a:xfrm>
                              <a:prstGeom prst="line">
                                <a:avLst/>
                              </a:prstGeom>
                              <a:noFill/>
                              <a:ln w="12700" cap="rnd">
                                <a:solidFill>
                                  <a:schemeClr val="tx2"/>
                                </a:solidFill>
                                <a:prstDash val="sysDot"/>
                                <a:round/>
                                <a:headEnd/>
                                <a:tailEnd/>
                              </a:ln>
                              <a:effectLst/>
                            </p:spPr>
                            <p:txBody>
                              <a:bodyPr/>
                              <a:lstStyle/>
                              <a:p>
                                <a:endParaRPr lang="en-US"/>
                              </a:p>
                            </p:txBody>
                          </p:sp>
                          <p:sp>
                            <p:nvSpPr>
                              <p:cNvPr id="439" name="Line 511"/>
                              <p:cNvSpPr>
                                <a:spLocks noChangeShapeType="1"/>
                              </p:cNvSpPr>
                              <p:nvPr/>
                            </p:nvSpPr>
                            <p:spPr bwMode="auto">
                              <a:xfrm>
                                <a:off x="4365" y="2286"/>
                                <a:ext cx="48" cy="303"/>
                              </a:xfrm>
                              <a:prstGeom prst="line">
                                <a:avLst/>
                              </a:prstGeom>
                              <a:noFill/>
                              <a:ln w="12700" cap="rnd">
                                <a:solidFill>
                                  <a:schemeClr val="tx2"/>
                                </a:solidFill>
                                <a:prstDash val="sysDot"/>
                                <a:round/>
                                <a:headEnd/>
                                <a:tailEnd/>
                              </a:ln>
                              <a:effectLst/>
                            </p:spPr>
                            <p:txBody>
                              <a:bodyPr/>
                              <a:lstStyle/>
                              <a:p>
                                <a:endParaRPr lang="en-US"/>
                              </a:p>
                            </p:txBody>
                          </p:sp>
                          <p:sp>
                            <p:nvSpPr>
                              <p:cNvPr id="440" name="Line 512"/>
                              <p:cNvSpPr>
                                <a:spLocks noChangeShapeType="1"/>
                              </p:cNvSpPr>
                              <p:nvPr/>
                            </p:nvSpPr>
                            <p:spPr bwMode="auto">
                              <a:xfrm flipH="1">
                                <a:off x="4365" y="2031"/>
                                <a:ext cx="57" cy="243"/>
                              </a:xfrm>
                              <a:prstGeom prst="line">
                                <a:avLst/>
                              </a:prstGeom>
                              <a:noFill/>
                              <a:ln w="12700" cap="rnd">
                                <a:solidFill>
                                  <a:schemeClr val="tx2"/>
                                </a:solidFill>
                                <a:prstDash val="sysDot"/>
                                <a:round/>
                                <a:headEnd/>
                                <a:tailEnd/>
                              </a:ln>
                              <a:effectLst/>
                            </p:spPr>
                            <p:txBody>
                              <a:bodyPr/>
                              <a:lstStyle/>
                              <a:p>
                                <a:endParaRPr lang="en-US"/>
                              </a:p>
                            </p:txBody>
                          </p:sp>
                        </p:grpSp>
                        <p:sp>
                          <p:nvSpPr>
                            <p:cNvPr id="424" name="Line 513"/>
                            <p:cNvSpPr>
                              <a:spLocks noChangeAspect="1" noChangeShapeType="1"/>
                            </p:cNvSpPr>
                            <p:nvPr/>
                          </p:nvSpPr>
                          <p:spPr bwMode="auto">
                            <a:xfrm flipH="1">
                              <a:off x="3072" y="1991"/>
                              <a:ext cx="288" cy="65"/>
                            </a:xfrm>
                            <a:prstGeom prst="line">
                              <a:avLst/>
                            </a:prstGeom>
                            <a:noFill/>
                            <a:ln w="12700">
                              <a:solidFill>
                                <a:schemeClr val="tx2"/>
                              </a:solidFill>
                              <a:prstDash val="sysDot"/>
                              <a:round/>
                              <a:headEnd/>
                              <a:tailEnd/>
                            </a:ln>
                          </p:spPr>
                          <p:txBody>
                            <a:bodyPr/>
                            <a:lstStyle/>
                            <a:p>
                              <a:endParaRPr lang="en-US"/>
                            </a:p>
                          </p:txBody>
                        </p:sp>
                        <p:sp>
                          <p:nvSpPr>
                            <p:cNvPr id="425" name="Line 514"/>
                            <p:cNvSpPr>
                              <a:spLocks noChangeAspect="1" noChangeShapeType="1"/>
                            </p:cNvSpPr>
                            <p:nvPr/>
                          </p:nvSpPr>
                          <p:spPr bwMode="auto">
                            <a:xfrm flipV="1">
                              <a:off x="3360" y="1973"/>
                              <a:ext cx="414" cy="18"/>
                            </a:xfrm>
                            <a:prstGeom prst="line">
                              <a:avLst/>
                            </a:prstGeom>
                            <a:noFill/>
                            <a:ln w="12700">
                              <a:solidFill>
                                <a:schemeClr val="tx2"/>
                              </a:solidFill>
                              <a:prstDash val="sysDot"/>
                              <a:round/>
                              <a:headEnd/>
                              <a:tailEnd/>
                            </a:ln>
                          </p:spPr>
                          <p:txBody>
                            <a:bodyPr/>
                            <a:lstStyle/>
                            <a:p>
                              <a:endParaRPr lang="en-US"/>
                            </a:p>
                          </p:txBody>
                        </p:sp>
                        <p:sp>
                          <p:nvSpPr>
                            <p:cNvPr id="426" name="Line 515"/>
                            <p:cNvSpPr>
                              <a:spLocks noChangeAspect="1" noChangeShapeType="1"/>
                            </p:cNvSpPr>
                            <p:nvPr/>
                          </p:nvSpPr>
                          <p:spPr bwMode="auto">
                            <a:xfrm>
                              <a:off x="3072" y="2056"/>
                              <a:ext cx="89" cy="181"/>
                            </a:xfrm>
                            <a:prstGeom prst="line">
                              <a:avLst/>
                            </a:prstGeom>
                            <a:noFill/>
                            <a:ln w="12700">
                              <a:solidFill>
                                <a:schemeClr val="tx2"/>
                              </a:solidFill>
                              <a:prstDash val="sysDot"/>
                              <a:round/>
                              <a:headEnd/>
                              <a:tailEnd/>
                            </a:ln>
                          </p:spPr>
                          <p:txBody>
                            <a:bodyPr/>
                            <a:lstStyle/>
                            <a:p>
                              <a:endParaRPr lang="en-US"/>
                            </a:p>
                          </p:txBody>
                        </p:sp>
                        <p:sp>
                          <p:nvSpPr>
                            <p:cNvPr id="427" name="Line 516"/>
                            <p:cNvSpPr>
                              <a:spLocks noChangeAspect="1" noChangeShapeType="1"/>
                            </p:cNvSpPr>
                            <p:nvPr/>
                          </p:nvSpPr>
                          <p:spPr bwMode="auto">
                            <a:xfrm flipH="1">
                              <a:off x="2857" y="2056"/>
                              <a:ext cx="215" cy="74"/>
                            </a:xfrm>
                            <a:prstGeom prst="line">
                              <a:avLst/>
                            </a:prstGeom>
                            <a:noFill/>
                            <a:ln w="12700">
                              <a:solidFill>
                                <a:schemeClr val="tx2"/>
                              </a:solidFill>
                              <a:prstDash val="sysDot"/>
                              <a:round/>
                              <a:headEnd/>
                              <a:tailEnd/>
                            </a:ln>
                          </p:spPr>
                          <p:txBody>
                            <a:bodyPr/>
                            <a:lstStyle/>
                            <a:p>
                              <a:endParaRPr lang="en-US"/>
                            </a:p>
                          </p:txBody>
                        </p:sp>
                        <p:sp>
                          <p:nvSpPr>
                            <p:cNvPr id="428" name="Line 517"/>
                            <p:cNvSpPr>
                              <a:spLocks noChangeAspect="1" noChangeShapeType="1"/>
                            </p:cNvSpPr>
                            <p:nvPr/>
                          </p:nvSpPr>
                          <p:spPr bwMode="auto">
                            <a:xfrm flipH="1" flipV="1">
                              <a:off x="2857" y="2130"/>
                              <a:ext cx="304" cy="107"/>
                            </a:xfrm>
                            <a:prstGeom prst="line">
                              <a:avLst/>
                            </a:prstGeom>
                            <a:noFill/>
                            <a:ln w="12700">
                              <a:solidFill>
                                <a:schemeClr val="tx2"/>
                              </a:solidFill>
                              <a:prstDash val="sysDot"/>
                              <a:round/>
                              <a:headEnd/>
                              <a:tailEnd/>
                            </a:ln>
                          </p:spPr>
                          <p:txBody>
                            <a:bodyPr/>
                            <a:lstStyle/>
                            <a:p>
                              <a:endParaRPr lang="en-US"/>
                            </a:p>
                          </p:txBody>
                        </p:sp>
                        <p:sp>
                          <p:nvSpPr>
                            <p:cNvPr id="429" name="Line 518"/>
                            <p:cNvSpPr>
                              <a:spLocks noChangeAspect="1" noChangeShapeType="1"/>
                            </p:cNvSpPr>
                            <p:nvPr/>
                          </p:nvSpPr>
                          <p:spPr bwMode="auto">
                            <a:xfrm>
                              <a:off x="3774" y="1973"/>
                              <a:ext cx="12" cy="292"/>
                            </a:xfrm>
                            <a:prstGeom prst="line">
                              <a:avLst/>
                            </a:prstGeom>
                            <a:noFill/>
                            <a:ln w="12700">
                              <a:solidFill>
                                <a:schemeClr val="tx2"/>
                              </a:solidFill>
                              <a:prstDash val="sysDot"/>
                              <a:round/>
                              <a:headEnd/>
                              <a:tailEnd/>
                            </a:ln>
                          </p:spPr>
                          <p:txBody>
                            <a:bodyPr/>
                            <a:lstStyle/>
                            <a:p>
                              <a:endParaRPr lang="en-US"/>
                            </a:p>
                          </p:txBody>
                        </p:sp>
                        <p:sp>
                          <p:nvSpPr>
                            <p:cNvPr id="430" name="Line 519"/>
                            <p:cNvSpPr>
                              <a:spLocks noChangeAspect="1" noChangeShapeType="1"/>
                            </p:cNvSpPr>
                            <p:nvPr/>
                          </p:nvSpPr>
                          <p:spPr bwMode="auto">
                            <a:xfrm flipV="1">
                              <a:off x="3774" y="1945"/>
                              <a:ext cx="67" cy="28"/>
                            </a:xfrm>
                            <a:prstGeom prst="line">
                              <a:avLst/>
                            </a:prstGeom>
                            <a:noFill/>
                            <a:ln w="12700">
                              <a:solidFill>
                                <a:schemeClr val="tx2"/>
                              </a:solidFill>
                              <a:prstDash val="sysDot"/>
                              <a:round/>
                              <a:headEnd/>
                              <a:tailEnd/>
                            </a:ln>
                          </p:spPr>
                          <p:txBody>
                            <a:bodyPr/>
                            <a:lstStyle/>
                            <a:p>
                              <a:endParaRPr lang="en-US"/>
                            </a:p>
                          </p:txBody>
                        </p:sp>
                        <p:sp>
                          <p:nvSpPr>
                            <p:cNvPr id="431" name="Line 520"/>
                            <p:cNvSpPr>
                              <a:spLocks noChangeAspect="1" noChangeShapeType="1"/>
                            </p:cNvSpPr>
                            <p:nvPr/>
                          </p:nvSpPr>
                          <p:spPr bwMode="auto">
                            <a:xfrm>
                              <a:off x="3786" y="2265"/>
                              <a:ext cx="55" cy="172"/>
                            </a:xfrm>
                            <a:prstGeom prst="line">
                              <a:avLst/>
                            </a:prstGeom>
                            <a:noFill/>
                            <a:ln w="12700">
                              <a:solidFill>
                                <a:schemeClr val="tx2"/>
                              </a:solidFill>
                              <a:prstDash val="sysDot"/>
                              <a:round/>
                              <a:headEnd/>
                              <a:tailEnd/>
                            </a:ln>
                          </p:spPr>
                          <p:txBody>
                            <a:bodyPr/>
                            <a:lstStyle/>
                            <a:p>
                              <a:endParaRPr lang="en-US"/>
                            </a:p>
                          </p:txBody>
                        </p:sp>
                        <p:sp>
                          <p:nvSpPr>
                            <p:cNvPr id="432" name="Line 521"/>
                            <p:cNvSpPr>
                              <a:spLocks noChangeAspect="1" noChangeShapeType="1"/>
                            </p:cNvSpPr>
                            <p:nvPr/>
                          </p:nvSpPr>
                          <p:spPr bwMode="auto">
                            <a:xfrm flipV="1">
                              <a:off x="3786" y="1945"/>
                              <a:ext cx="55" cy="320"/>
                            </a:xfrm>
                            <a:prstGeom prst="line">
                              <a:avLst/>
                            </a:prstGeom>
                            <a:noFill/>
                            <a:ln w="12700">
                              <a:solidFill>
                                <a:schemeClr val="tx2"/>
                              </a:solidFill>
                              <a:prstDash val="sysDot"/>
                              <a:round/>
                              <a:headEnd/>
                              <a:tailEnd/>
                            </a:ln>
                          </p:spPr>
                          <p:txBody>
                            <a:bodyPr/>
                            <a:lstStyle/>
                            <a:p>
                              <a:endParaRPr lang="en-US"/>
                            </a:p>
                          </p:txBody>
                        </p:sp>
                        <p:sp>
                          <p:nvSpPr>
                            <p:cNvPr id="433" name="Line 522"/>
                            <p:cNvSpPr>
                              <a:spLocks noChangeAspect="1" noChangeShapeType="1"/>
                            </p:cNvSpPr>
                            <p:nvPr/>
                          </p:nvSpPr>
                          <p:spPr bwMode="auto">
                            <a:xfrm flipV="1">
                              <a:off x="3821" y="1945"/>
                              <a:ext cx="20" cy="357"/>
                            </a:xfrm>
                            <a:prstGeom prst="line">
                              <a:avLst/>
                            </a:prstGeom>
                            <a:noFill/>
                            <a:ln w="12700">
                              <a:solidFill>
                                <a:schemeClr val="tx2"/>
                              </a:solidFill>
                              <a:prstDash val="sysDot"/>
                              <a:round/>
                              <a:headEnd/>
                              <a:tailEnd/>
                            </a:ln>
                          </p:spPr>
                          <p:txBody>
                            <a:bodyPr/>
                            <a:lstStyle/>
                            <a:p>
                              <a:endParaRPr lang="en-US"/>
                            </a:p>
                          </p:txBody>
                        </p:sp>
                        <p:sp>
                          <p:nvSpPr>
                            <p:cNvPr id="434" name="Line 523"/>
                            <p:cNvSpPr>
                              <a:spLocks noChangeAspect="1" noChangeShapeType="1"/>
                            </p:cNvSpPr>
                            <p:nvPr/>
                          </p:nvSpPr>
                          <p:spPr bwMode="auto">
                            <a:xfrm flipH="1" flipV="1">
                              <a:off x="2692" y="2270"/>
                              <a:ext cx="156" cy="153"/>
                            </a:xfrm>
                            <a:prstGeom prst="line">
                              <a:avLst/>
                            </a:prstGeom>
                            <a:noFill/>
                            <a:ln w="12700">
                              <a:solidFill>
                                <a:schemeClr val="tx2"/>
                              </a:solidFill>
                              <a:prstDash val="sysDot"/>
                              <a:round/>
                              <a:headEnd/>
                              <a:tailEnd/>
                            </a:ln>
                          </p:spPr>
                          <p:txBody>
                            <a:bodyPr/>
                            <a:lstStyle/>
                            <a:p>
                              <a:endParaRPr lang="en-US"/>
                            </a:p>
                          </p:txBody>
                        </p:sp>
                        <p:sp>
                          <p:nvSpPr>
                            <p:cNvPr id="435" name="Line 524"/>
                            <p:cNvSpPr>
                              <a:spLocks noChangeAspect="1" noChangeShapeType="1"/>
                            </p:cNvSpPr>
                            <p:nvPr/>
                          </p:nvSpPr>
                          <p:spPr bwMode="auto">
                            <a:xfrm>
                              <a:off x="2857" y="2130"/>
                              <a:ext cx="84" cy="470"/>
                            </a:xfrm>
                            <a:prstGeom prst="line">
                              <a:avLst/>
                            </a:prstGeom>
                            <a:noFill/>
                            <a:ln w="12700">
                              <a:solidFill>
                                <a:schemeClr val="tx2"/>
                              </a:solidFill>
                              <a:prstDash val="sysDot"/>
                              <a:round/>
                              <a:headEnd/>
                              <a:tailEnd/>
                            </a:ln>
                          </p:spPr>
                          <p:txBody>
                            <a:bodyPr/>
                            <a:lstStyle/>
                            <a:p>
                              <a:endParaRPr lang="en-US"/>
                            </a:p>
                          </p:txBody>
                        </p:sp>
                      </p:grpSp>
                      <p:grpSp>
                        <p:nvGrpSpPr>
                          <p:cNvPr id="214" name="Group 525"/>
                          <p:cNvGrpSpPr>
                            <a:grpSpLocks/>
                          </p:cNvGrpSpPr>
                          <p:nvPr/>
                        </p:nvGrpSpPr>
                        <p:grpSpPr bwMode="auto">
                          <a:xfrm>
                            <a:off x="1483" y="1823"/>
                            <a:ext cx="2735" cy="1563"/>
                            <a:chOff x="1483" y="1823"/>
                            <a:chExt cx="2735" cy="1563"/>
                          </a:xfrm>
                        </p:grpSpPr>
                        <p:grpSp>
                          <p:nvGrpSpPr>
                            <p:cNvPr id="215" name="Group 526"/>
                            <p:cNvGrpSpPr>
                              <a:grpSpLocks/>
                            </p:cNvGrpSpPr>
                            <p:nvPr/>
                          </p:nvGrpSpPr>
                          <p:grpSpPr bwMode="auto">
                            <a:xfrm>
                              <a:off x="2941" y="1973"/>
                              <a:ext cx="1277" cy="1166"/>
                              <a:chOff x="2941" y="1973"/>
                              <a:chExt cx="1277" cy="1166"/>
                            </a:xfrm>
                          </p:grpSpPr>
                          <p:sp>
                            <p:nvSpPr>
                              <p:cNvPr id="383" name="Line 527"/>
                              <p:cNvSpPr>
                                <a:spLocks noChangeAspect="1" noChangeShapeType="1"/>
                              </p:cNvSpPr>
                              <p:nvPr/>
                            </p:nvSpPr>
                            <p:spPr bwMode="auto">
                              <a:xfrm flipH="1">
                                <a:off x="3749" y="2767"/>
                                <a:ext cx="469" cy="65"/>
                              </a:xfrm>
                              <a:prstGeom prst="line">
                                <a:avLst/>
                              </a:prstGeom>
                              <a:noFill/>
                              <a:ln w="12700">
                                <a:solidFill>
                                  <a:schemeClr val="tx2"/>
                                </a:solidFill>
                                <a:prstDash val="sysDot"/>
                                <a:round/>
                                <a:headEnd/>
                                <a:tailEnd/>
                              </a:ln>
                            </p:spPr>
                            <p:txBody>
                              <a:bodyPr/>
                              <a:lstStyle/>
                              <a:p>
                                <a:endParaRPr lang="en-US"/>
                              </a:p>
                            </p:txBody>
                          </p:sp>
                          <p:sp>
                            <p:nvSpPr>
                              <p:cNvPr id="384" name="Line 528"/>
                              <p:cNvSpPr>
                                <a:spLocks noChangeAspect="1" noChangeShapeType="1"/>
                              </p:cNvSpPr>
                              <p:nvPr/>
                            </p:nvSpPr>
                            <p:spPr bwMode="auto">
                              <a:xfrm>
                                <a:off x="3360" y="1991"/>
                                <a:ext cx="135" cy="163"/>
                              </a:xfrm>
                              <a:prstGeom prst="line">
                                <a:avLst/>
                              </a:prstGeom>
                              <a:noFill/>
                              <a:ln w="12700">
                                <a:solidFill>
                                  <a:schemeClr val="tx2"/>
                                </a:solidFill>
                                <a:prstDash val="sysDot"/>
                                <a:round/>
                                <a:headEnd/>
                                <a:tailEnd/>
                              </a:ln>
                            </p:spPr>
                            <p:txBody>
                              <a:bodyPr/>
                              <a:lstStyle/>
                              <a:p>
                                <a:endParaRPr lang="en-US"/>
                              </a:p>
                            </p:txBody>
                          </p:sp>
                          <p:sp>
                            <p:nvSpPr>
                              <p:cNvPr id="385" name="Line 529"/>
                              <p:cNvSpPr>
                                <a:spLocks noChangeAspect="1" noChangeShapeType="1"/>
                              </p:cNvSpPr>
                              <p:nvPr/>
                            </p:nvSpPr>
                            <p:spPr bwMode="auto">
                              <a:xfrm>
                                <a:off x="3072" y="2056"/>
                                <a:ext cx="423" cy="98"/>
                              </a:xfrm>
                              <a:prstGeom prst="line">
                                <a:avLst/>
                              </a:prstGeom>
                              <a:noFill/>
                              <a:ln w="12700">
                                <a:solidFill>
                                  <a:schemeClr val="tx2"/>
                                </a:solidFill>
                                <a:prstDash val="sysDot"/>
                                <a:round/>
                                <a:headEnd/>
                                <a:tailEnd/>
                              </a:ln>
                            </p:spPr>
                            <p:txBody>
                              <a:bodyPr/>
                              <a:lstStyle/>
                              <a:p>
                                <a:endParaRPr lang="en-US"/>
                              </a:p>
                            </p:txBody>
                          </p:sp>
                          <p:sp>
                            <p:nvSpPr>
                              <p:cNvPr id="386" name="Line 530"/>
                              <p:cNvSpPr>
                                <a:spLocks noChangeAspect="1" noChangeShapeType="1"/>
                              </p:cNvSpPr>
                              <p:nvPr/>
                            </p:nvSpPr>
                            <p:spPr bwMode="auto">
                              <a:xfrm flipH="1" flipV="1">
                                <a:off x="3749" y="2832"/>
                                <a:ext cx="422" cy="168"/>
                              </a:xfrm>
                              <a:prstGeom prst="line">
                                <a:avLst/>
                              </a:prstGeom>
                              <a:noFill/>
                              <a:ln w="12700">
                                <a:solidFill>
                                  <a:schemeClr val="tx2"/>
                                </a:solidFill>
                                <a:prstDash val="sysDot"/>
                                <a:round/>
                                <a:headEnd/>
                                <a:tailEnd/>
                              </a:ln>
                            </p:spPr>
                            <p:txBody>
                              <a:bodyPr/>
                              <a:lstStyle/>
                              <a:p>
                                <a:endParaRPr lang="en-US"/>
                              </a:p>
                            </p:txBody>
                          </p:sp>
                          <p:sp>
                            <p:nvSpPr>
                              <p:cNvPr id="387" name="Line 531"/>
                              <p:cNvSpPr>
                                <a:spLocks noChangeAspect="1" noChangeShapeType="1"/>
                              </p:cNvSpPr>
                              <p:nvPr/>
                            </p:nvSpPr>
                            <p:spPr bwMode="auto">
                              <a:xfrm flipV="1">
                                <a:off x="3588" y="2832"/>
                                <a:ext cx="161" cy="223"/>
                              </a:xfrm>
                              <a:prstGeom prst="line">
                                <a:avLst/>
                              </a:prstGeom>
                              <a:noFill/>
                              <a:ln w="12700">
                                <a:solidFill>
                                  <a:schemeClr val="tx2"/>
                                </a:solidFill>
                                <a:prstDash val="sysDot"/>
                                <a:round/>
                                <a:headEnd/>
                                <a:tailEnd/>
                              </a:ln>
                            </p:spPr>
                            <p:txBody>
                              <a:bodyPr/>
                              <a:lstStyle/>
                              <a:p>
                                <a:endParaRPr lang="en-US"/>
                              </a:p>
                            </p:txBody>
                          </p:sp>
                          <p:sp>
                            <p:nvSpPr>
                              <p:cNvPr id="388" name="Line 532"/>
                              <p:cNvSpPr>
                                <a:spLocks noChangeAspect="1" noChangeShapeType="1"/>
                              </p:cNvSpPr>
                              <p:nvPr/>
                            </p:nvSpPr>
                            <p:spPr bwMode="auto">
                              <a:xfrm flipH="1">
                                <a:off x="3495" y="1973"/>
                                <a:ext cx="279" cy="181"/>
                              </a:xfrm>
                              <a:prstGeom prst="line">
                                <a:avLst/>
                              </a:prstGeom>
                              <a:noFill/>
                              <a:ln w="12700">
                                <a:solidFill>
                                  <a:schemeClr val="tx2"/>
                                </a:solidFill>
                                <a:prstDash val="sysDot"/>
                                <a:round/>
                                <a:headEnd/>
                                <a:tailEnd/>
                              </a:ln>
                            </p:spPr>
                            <p:txBody>
                              <a:bodyPr/>
                              <a:lstStyle/>
                              <a:p>
                                <a:endParaRPr lang="en-US"/>
                              </a:p>
                            </p:txBody>
                          </p:sp>
                          <p:sp>
                            <p:nvSpPr>
                              <p:cNvPr id="389" name="Line 533"/>
                              <p:cNvSpPr>
                                <a:spLocks noChangeAspect="1" noChangeShapeType="1"/>
                              </p:cNvSpPr>
                              <p:nvPr/>
                            </p:nvSpPr>
                            <p:spPr bwMode="auto">
                              <a:xfrm flipH="1" flipV="1">
                                <a:off x="3495" y="2154"/>
                                <a:ext cx="291" cy="111"/>
                              </a:xfrm>
                              <a:prstGeom prst="line">
                                <a:avLst/>
                              </a:prstGeom>
                              <a:noFill/>
                              <a:ln w="12700">
                                <a:solidFill>
                                  <a:schemeClr val="tx2"/>
                                </a:solidFill>
                                <a:prstDash val="sysDot"/>
                                <a:round/>
                                <a:headEnd/>
                                <a:tailEnd/>
                              </a:ln>
                            </p:spPr>
                            <p:txBody>
                              <a:bodyPr/>
                              <a:lstStyle/>
                              <a:p>
                                <a:endParaRPr lang="en-US"/>
                              </a:p>
                            </p:txBody>
                          </p:sp>
                          <p:sp>
                            <p:nvSpPr>
                              <p:cNvPr id="390" name="Line 534"/>
                              <p:cNvSpPr>
                                <a:spLocks noChangeAspect="1" noChangeShapeType="1"/>
                              </p:cNvSpPr>
                              <p:nvPr/>
                            </p:nvSpPr>
                            <p:spPr bwMode="auto">
                              <a:xfrm flipH="1">
                                <a:off x="3749" y="2437"/>
                                <a:ext cx="92" cy="395"/>
                              </a:xfrm>
                              <a:prstGeom prst="line">
                                <a:avLst/>
                              </a:prstGeom>
                              <a:noFill/>
                              <a:ln w="12700">
                                <a:solidFill>
                                  <a:schemeClr val="tx2"/>
                                </a:solidFill>
                                <a:prstDash val="sysDot"/>
                                <a:round/>
                                <a:headEnd/>
                                <a:tailEnd/>
                              </a:ln>
                            </p:spPr>
                            <p:txBody>
                              <a:bodyPr/>
                              <a:lstStyle/>
                              <a:p>
                                <a:endParaRPr lang="en-US"/>
                              </a:p>
                            </p:txBody>
                          </p:sp>
                          <p:sp>
                            <p:nvSpPr>
                              <p:cNvPr id="391" name="Line 535"/>
                              <p:cNvSpPr>
                                <a:spLocks noChangeAspect="1" noChangeShapeType="1"/>
                              </p:cNvSpPr>
                              <p:nvPr/>
                            </p:nvSpPr>
                            <p:spPr bwMode="auto">
                              <a:xfrm flipH="1" flipV="1">
                                <a:off x="3495" y="2154"/>
                                <a:ext cx="346" cy="283"/>
                              </a:xfrm>
                              <a:prstGeom prst="line">
                                <a:avLst/>
                              </a:prstGeom>
                              <a:noFill/>
                              <a:ln w="12700">
                                <a:solidFill>
                                  <a:schemeClr val="tx2"/>
                                </a:solidFill>
                                <a:prstDash val="sysDot"/>
                                <a:round/>
                                <a:headEnd/>
                                <a:tailEnd/>
                              </a:ln>
                            </p:spPr>
                            <p:txBody>
                              <a:bodyPr/>
                              <a:lstStyle/>
                              <a:p>
                                <a:endParaRPr lang="en-US"/>
                              </a:p>
                            </p:txBody>
                          </p:sp>
                          <p:sp>
                            <p:nvSpPr>
                              <p:cNvPr id="392" name="Line 536"/>
                              <p:cNvSpPr>
                                <a:spLocks noChangeAspect="1" noChangeShapeType="1"/>
                              </p:cNvSpPr>
                              <p:nvPr/>
                            </p:nvSpPr>
                            <p:spPr bwMode="auto">
                              <a:xfrm>
                                <a:off x="3318" y="2009"/>
                                <a:ext cx="177" cy="145"/>
                              </a:xfrm>
                              <a:prstGeom prst="line">
                                <a:avLst/>
                              </a:prstGeom>
                              <a:noFill/>
                              <a:ln w="12700">
                                <a:solidFill>
                                  <a:schemeClr val="tx2"/>
                                </a:solidFill>
                                <a:prstDash val="sysDot"/>
                                <a:round/>
                                <a:headEnd/>
                                <a:tailEnd/>
                              </a:ln>
                            </p:spPr>
                            <p:txBody>
                              <a:bodyPr/>
                              <a:lstStyle/>
                              <a:p>
                                <a:endParaRPr lang="en-US"/>
                              </a:p>
                            </p:txBody>
                          </p:sp>
                          <p:sp>
                            <p:nvSpPr>
                              <p:cNvPr id="393" name="Line 537"/>
                              <p:cNvSpPr>
                                <a:spLocks noChangeAspect="1" noChangeShapeType="1"/>
                              </p:cNvSpPr>
                              <p:nvPr/>
                            </p:nvSpPr>
                            <p:spPr bwMode="auto">
                              <a:xfrm flipH="1">
                                <a:off x="3457" y="2832"/>
                                <a:ext cx="292" cy="88"/>
                              </a:xfrm>
                              <a:prstGeom prst="line">
                                <a:avLst/>
                              </a:prstGeom>
                              <a:noFill/>
                              <a:ln w="12700">
                                <a:solidFill>
                                  <a:schemeClr val="tx2"/>
                                </a:solidFill>
                                <a:prstDash val="sysDot"/>
                                <a:round/>
                                <a:headEnd/>
                                <a:tailEnd/>
                              </a:ln>
                            </p:spPr>
                            <p:txBody>
                              <a:bodyPr/>
                              <a:lstStyle/>
                              <a:p>
                                <a:endParaRPr lang="en-US"/>
                              </a:p>
                            </p:txBody>
                          </p:sp>
                          <p:sp>
                            <p:nvSpPr>
                              <p:cNvPr id="394" name="Line 538"/>
                              <p:cNvSpPr>
                                <a:spLocks noChangeAspect="1" noChangeShapeType="1"/>
                              </p:cNvSpPr>
                              <p:nvPr/>
                            </p:nvSpPr>
                            <p:spPr bwMode="auto">
                              <a:xfrm>
                                <a:off x="3749" y="2832"/>
                                <a:ext cx="313" cy="4"/>
                              </a:xfrm>
                              <a:prstGeom prst="line">
                                <a:avLst/>
                              </a:prstGeom>
                              <a:noFill/>
                              <a:ln w="12700">
                                <a:solidFill>
                                  <a:schemeClr val="tx2"/>
                                </a:solidFill>
                                <a:prstDash val="sysDot"/>
                                <a:round/>
                                <a:headEnd/>
                                <a:tailEnd/>
                              </a:ln>
                            </p:spPr>
                            <p:txBody>
                              <a:bodyPr/>
                              <a:lstStyle/>
                              <a:p>
                                <a:endParaRPr lang="en-US"/>
                              </a:p>
                            </p:txBody>
                          </p:sp>
                          <p:sp>
                            <p:nvSpPr>
                              <p:cNvPr id="395" name="Line 539"/>
                              <p:cNvSpPr>
                                <a:spLocks noChangeAspect="1" noChangeShapeType="1"/>
                              </p:cNvSpPr>
                              <p:nvPr/>
                            </p:nvSpPr>
                            <p:spPr bwMode="auto">
                              <a:xfrm flipH="1">
                                <a:off x="3651" y="2832"/>
                                <a:ext cx="98" cy="307"/>
                              </a:xfrm>
                              <a:prstGeom prst="line">
                                <a:avLst/>
                              </a:prstGeom>
                              <a:noFill/>
                              <a:ln w="12700">
                                <a:solidFill>
                                  <a:schemeClr val="tx2"/>
                                </a:solidFill>
                                <a:prstDash val="sysDot"/>
                                <a:round/>
                                <a:headEnd/>
                                <a:tailEnd/>
                              </a:ln>
                            </p:spPr>
                            <p:txBody>
                              <a:bodyPr/>
                              <a:lstStyle/>
                              <a:p>
                                <a:endParaRPr lang="en-US"/>
                              </a:p>
                            </p:txBody>
                          </p:sp>
                          <p:sp>
                            <p:nvSpPr>
                              <p:cNvPr id="396" name="Line 540"/>
                              <p:cNvSpPr>
                                <a:spLocks noChangeAspect="1" noChangeShapeType="1"/>
                              </p:cNvSpPr>
                              <p:nvPr/>
                            </p:nvSpPr>
                            <p:spPr bwMode="auto">
                              <a:xfrm>
                                <a:off x="2941" y="2600"/>
                                <a:ext cx="275" cy="269"/>
                              </a:xfrm>
                              <a:prstGeom prst="line">
                                <a:avLst/>
                              </a:prstGeom>
                              <a:noFill/>
                              <a:ln w="12700">
                                <a:solidFill>
                                  <a:schemeClr val="tx2"/>
                                </a:solidFill>
                                <a:prstDash val="sysDot"/>
                                <a:round/>
                                <a:headEnd/>
                                <a:tailEnd/>
                              </a:ln>
                            </p:spPr>
                            <p:txBody>
                              <a:bodyPr/>
                              <a:lstStyle/>
                              <a:p>
                                <a:endParaRPr lang="en-US"/>
                              </a:p>
                            </p:txBody>
                          </p:sp>
                          <p:sp>
                            <p:nvSpPr>
                              <p:cNvPr id="397" name="Line 541"/>
                              <p:cNvSpPr>
                                <a:spLocks noChangeAspect="1" noChangeShapeType="1"/>
                              </p:cNvSpPr>
                              <p:nvPr/>
                            </p:nvSpPr>
                            <p:spPr bwMode="auto">
                              <a:xfrm flipV="1">
                                <a:off x="3203" y="2153"/>
                                <a:ext cx="292" cy="52"/>
                              </a:xfrm>
                              <a:prstGeom prst="line">
                                <a:avLst/>
                              </a:prstGeom>
                              <a:noFill/>
                              <a:ln w="12700">
                                <a:solidFill>
                                  <a:schemeClr val="tx2"/>
                                </a:solidFill>
                                <a:prstDash val="sysDot"/>
                                <a:round/>
                                <a:headEnd/>
                                <a:tailEnd/>
                              </a:ln>
                            </p:spPr>
                            <p:txBody>
                              <a:bodyPr/>
                              <a:lstStyle/>
                              <a:p>
                                <a:endParaRPr lang="en-US"/>
                              </a:p>
                            </p:txBody>
                          </p:sp>
                          <p:sp>
                            <p:nvSpPr>
                              <p:cNvPr id="398" name="Line 542"/>
                              <p:cNvSpPr>
                                <a:spLocks noChangeAspect="1" noChangeShapeType="1"/>
                              </p:cNvSpPr>
                              <p:nvPr/>
                            </p:nvSpPr>
                            <p:spPr bwMode="auto">
                              <a:xfrm>
                                <a:off x="3309" y="2479"/>
                                <a:ext cx="84" cy="423"/>
                              </a:xfrm>
                              <a:prstGeom prst="line">
                                <a:avLst/>
                              </a:prstGeom>
                              <a:noFill/>
                              <a:ln w="12700">
                                <a:solidFill>
                                  <a:schemeClr val="tx2"/>
                                </a:solidFill>
                                <a:prstDash val="sysDot"/>
                                <a:round/>
                                <a:headEnd/>
                                <a:tailEnd/>
                              </a:ln>
                            </p:spPr>
                            <p:txBody>
                              <a:bodyPr/>
                              <a:lstStyle/>
                              <a:p>
                                <a:endParaRPr lang="en-US"/>
                              </a:p>
                            </p:txBody>
                          </p:sp>
                          <p:sp>
                            <p:nvSpPr>
                              <p:cNvPr id="399" name="Line 543"/>
                              <p:cNvSpPr>
                                <a:spLocks noChangeAspect="1" noChangeShapeType="1"/>
                              </p:cNvSpPr>
                              <p:nvPr/>
                            </p:nvSpPr>
                            <p:spPr bwMode="auto">
                              <a:xfrm>
                                <a:off x="3309" y="2479"/>
                                <a:ext cx="148" cy="441"/>
                              </a:xfrm>
                              <a:prstGeom prst="line">
                                <a:avLst/>
                              </a:prstGeom>
                              <a:noFill/>
                              <a:ln w="12700">
                                <a:solidFill>
                                  <a:schemeClr val="tx2"/>
                                </a:solidFill>
                                <a:prstDash val="sysDot"/>
                                <a:round/>
                                <a:headEnd/>
                                <a:tailEnd/>
                              </a:ln>
                            </p:spPr>
                            <p:txBody>
                              <a:bodyPr/>
                              <a:lstStyle/>
                              <a:p>
                                <a:endParaRPr lang="en-US"/>
                              </a:p>
                            </p:txBody>
                          </p:sp>
                          <p:sp>
                            <p:nvSpPr>
                              <p:cNvPr id="400" name="Line 544"/>
                              <p:cNvSpPr>
                                <a:spLocks noChangeAspect="1" noChangeShapeType="1"/>
                              </p:cNvSpPr>
                              <p:nvPr/>
                            </p:nvSpPr>
                            <p:spPr bwMode="auto">
                              <a:xfrm flipV="1">
                                <a:off x="3309" y="2153"/>
                                <a:ext cx="186" cy="326"/>
                              </a:xfrm>
                              <a:prstGeom prst="line">
                                <a:avLst/>
                              </a:prstGeom>
                              <a:noFill/>
                              <a:ln w="12700">
                                <a:solidFill>
                                  <a:schemeClr val="tx2"/>
                                </a:solidFill>
                                <a:prstDash val="sysDot"/>
                                <a:round/>
                                <a:headEnd/>
                                <a:tailEnd/>
                              </a:ln>
                            </p:spPr>
                            <p:txBody>
                              <a:bodyPr/>
                              <a:lstStyle/>
                              <a:p>
                                <a:endParaRPr lang="en-US"/>
                              </a:p>
                            </p:txBody>
                          </p:sp>
                          <p:sp>
                            <p:nvSpPr>
                              <p:cNvPr id="401" name="Line 545"/>
                              <p:cNvSpPr>
                                <a:spLocks noChangeAspect="1" noChangeShapeType="1"/>
                              </p:cNvSpPr>
                              <p:nvPr/>
                            </p:nvSpPr>
                            <p:spPr bwMode="auto">
                              <a:xfrm flipH="1">
                                <a:off x="3216" y="2479"/>
                                <a:ext cx="93" cy="390"/>
                              </a:xfrm>
                              <a:prstGeom prst="line">
                                <a:avLst/>
                              </a:prstGeom>
                              <a:noFill/>
                              <a:ln w="12700">
                                <a:solidFill>
                                  <a:schemeClr val="tx2"/>
                                </a:solidFill>
                                <a:prstDash val="sysDot"/>
                                <a:round/>
                                <a:headEnd/>
                                <a:tailEnd/>
                              </a:ln>
                            </p:spPr>
                            <p:txBody>
                              <a:bodyPr/>
                              <a:lstStyle/>
                              <a:p>
                                <a:endParaRPr lang="en-US"/>
                              </a:p>
                            </p:txBody>
                          </p:sp>
                          <p:sp>
                            <p:nvSpPr>
                              <p:cNvPr id="402" name="Line 546"/>
                              <p:cNvSpPr>
                                <a:spLocks noChangeAspect="1" noChangeShapeType="1"/>
                              </p:cNvSpPr>
                              <p:nvPr/>
                            </p:nvSpPr>
                            <p:spPr bwMode="auto">
                              <a:xfrm flipH="1">
                                <a:off x="3393" y="2627"/>
                                <a:ext cx="115" cy="275"/>
                              </a:xfrm>
                              <a:prstGeom prst="line">
                                <a:avLst/>
                              </a:prstGeom>
                              <a:noFill/>
                              <a:ln w="12700">
                                <a:solidFill>
                                  <a:schemeClr val="tx2"/>
                                </a:solidFill>
                                <a:prstDash val="sysDot"/>
                                <a:round/>
                                <a:headEnd/>
                                <a:tailEnd/>
                              </a:ln>
                            </p:spPr>
                            <p:txBody>
                              <a:bodyPr/>
                              <a:lstStyle/>
                              <a:p>
                                <a:endParaRPr lang="en-US"/>
                              </a:p>
                            </p:txBody>
                          </p:sp>
                          <p:sp>
                            <p:nvSpPr>
                              <p:cNvPr id="403" name="Line 547"/>
                              <p:cNvSpPr>
                                <a:spLocks noChangeAspect="1" noChangeShapeType="1"/>
                              </p:cNvSpPr>
                              <p:nvPr/>
                            </p:nvSpPr>
                            <p:spPr bwMode="auto">
                              <a:xfrm>
                                <a:off x="3508" y="2627"/>
                                <a:ext cx="80" cy="429"/>
                              </a:xfrm>
                              <a:prstGeom prst="line">
                                <a:avLst/>
                              </a:prstGeom>
                              <a:noFill/>
                              <a:ln w="12700">
                                <a:solidFill>
                                  <a:schemeClr val="tx2"/>
                                </a:solidFill>
                                <a:prstDash val="sysDot"/>
                                <a:round/>
                                <a:headEnd/>
                                <a:tailEnd/>
                              </a:ln>
                            </p:spPr>
                            <p:txBody>
                              <a:bodyPr/>
                              <a:lstStyle/>
                              <a:p>
                                <a:endParaRPr lang="en-US"/>
                              </a:p>
                            </p:txBody>
                          </p:sp>
                          <p:sp>
                            <p:nvSpPr>
                              <p:cNvPr id="404" name="Line 548"/>
                              <p:cNvSpPr>
                                <a:spLocks noChangeAspect="1" noChangeShapeType="1"/>
                              </p:cNvSpPr>
                              <p:nvPr/>
                            </p:nvSpPr>
                            <p:spPr bwMode="auto">
                              <a:xfrm flipV="1">
                                <a:off x="3508" y="2265"/>
                                <a:ext cx="278" cy="362"/>
                              </a:xfrm>
                              <a:prstGeom prst="line">
                                <a:avLst/>
                              </a:prstGeom>
                              <a:noFill/>
                              <a:ln w="12700">
                                <a:solidFill>
                                  <a:schemeClr val="tx2"/>
                                </a:solidFill>
                                <a:prstDash val="sysDot"/>
                                <a:round/>
                                <a:headEnd/>
                                <a:tailEnd/>
                              </a:ln>
                            </p:spPr>
                            <p:txBody>
                              <a:bodyPr/>
                              <a:lstStyle/>
                              <a:p>
                                <a:endParaRPr lang="en-US"/>
                              </a:p>
                            </p:txBody>
                          </p:sp>
                          <p:sp>
                            <p:nvSpPr>
                              <p:cNvPr id="405" name="Line 549"/>
                              <p:cNvSpPr>
                                <a:spLocks noChangeAspect="1" noChangeShapeType="1"/>
                              </p:cNvSpPr>
                              <p:nvPr/>
                            </p:nvSpPr>
                            <p:spPr bwMode="auto">
                              <a:xfrm flipV="1">
                                <a:off x="3508" y="2437"/>
                                <a:ext cx="333" cy="190"/>
                              </a:xfrm>
                              <a:prstGeom prst="line">
                                <a:avLst/>
                              </a:prstGeom>
                              <a:noFill/>
                              <a:ln w="12700">
                                <a:solidFill>
                                  <a:schemeClr val="tx2"/>
                                </a:solidFill>
                                <a:prstDash val="sysDot"/>
                                <a:round/>
                                <a:headEnd/>
                                <a:tailEnd/>
                              </a:ln>
                            </p:spPr>
                            <p:txBody>
                              <a:bodyPr/>
                              <a:lstStyle/>
                              <a:p>
                                <a:endParaRPr lang="en-US"/>
                              </a:p>
                            </p:txBody>
                          </p:sp>
                          <p:sp>
                            <p:nvSpPr>
                              <p:cNvPr id="406" name="Line 550"/>
                              <p:cNvSpPr>
                                <a:spLocks noChangeAspect="1" noChangeShapeType="1"/>
                              </p:cNvSpPr>
                              <p:nvPr/>
                            </p:nvSpPr>
                            <p:spPr bwMode="auto">
                              <a:xfrm flipV="1">
                                <a:off x="3508" y="2302"/>
                                <a:ext cx="313" cy="325"/>
                              </a:xfrm>
                              <a:prstGeom prst="line">
                                <a:avLst/>
                              </a:prstGeom>
                              <a:noFill/>
                              <a:ln w="12700">
                                <a:solidFill>
                                  <a:schemeClr val="tx2"/>
                                </a:solidFill>
                                <a:prstDash val="sysDot"/>
                                <a:round/>
                                <a:headEnd/>
                                <a:tailEnd/>
                              </a:ln>
                            </p:spPr>
                            <p:txBody>
                              <a:bodyPr/>
                              <a:lstStyle/>
                              <a:p>
                                <a:endParaRPr lang="en-US"/>
                              </a:p>
                            </p:txBody>
                          </p:sp>
                          <p:sp>
                            <p:nvSpPr>
                              <p:cNvPr id="407" name="Line 551"/>
                              <p:cNvSpPr>
                                <a:spLocks noChangeAspect="1" noChangeShapeType="1"/>
                              </p:cNvSpPr>
                              <p:nvPr/>
                            </p:nvSpPr>
                            <p:spPr bwMode="auto">
                              <a:xfrm>
                                <a:off x="3508" y="2627"/>
                                <a:ext cx="241" cy="205"/>
                              </a:xfrm>
                              <a:prstGeom prst="line">
                                <a:avLst/>
                              </a:prstGeom>
                              <a:noFill/>
                              <a:ln w="12700">
                                <a:solidFill>
                                  <a:schemeClr val="tx2"/>
                                </a:solidFill>
                                <a:prstDash val="sysDot"/>
                                <a:round/>
                                <a:headEnd/>
                                <a:tailEnd/>
                              </a:ln>
                            </p:spPr>
                            <p:txBody>
                              <a:bodyPr/>
                              <a:lstStyle/>
                              <a:p>
                                <a:endParaRPr lang="en-US"/>
                              </a:p>
                            </p:txBody>
                          </p:sp>
                          <p:sp>
                            <p:nvSpPr>
                              <p:cNvPr id="408" name="Line 552"/>
                              <p:cNvSpPr>
                                <a:spLocks noChangeAspect="1" noChangeShapeType="1"/>
                              </p:cNvSpPr>
                              <p:nvPr/>
                            </p:nvSpPr>
                            <p:spPr bwMode="auto">
                              <a:xfrm flipH="1">
                                <a:off x="3457" y="2627"/>
                                <a:ext cx="51" cy="293"/>
                              </a:xfrm>
                              <a:prstGeom prst="line">
                                <a:avLst/>
                              </a:prstGeom>
                              <a:noFill/>
                              <a:ln w="12700">
                                <a:solidFill>
                                  <a:schemeClr val="tx2"/>
                                </a:solidFill>
                                <a:prstDash val="sysDot"/>
                                <a:round/>
                                <a:headEnd/>
                                <a:tailEnd/>
                              </a:ln>
                            </p:spPr>
                            <p:txBody>
                              <a:bodyPr/>
                              <a:lstStyle/>
                              <a:p>
                                <a:endParaRPr lang="en-US"/>
                              </a:p>
                            </p:txBody>
                          </p:sp>
                          <p:sp>
                            <p:nvSpPr>
                              <p:cNvPr id="409" name="Line 553"/>
                              <p:cNvSpPr>
                                <a:spLocks noChangeAspect="1" noChangeShapeType="1"/>
                              </p:cNvSpPr>
                              <p:nvPr/>
                            </p:nvSpPr>
                            <p:spPr bwMode="auto">
                              <a:xfrm flipH="1" flipV="1">
                                <a:off x="3495" y="2153"/>
                                <a:ext cx="13" cy="474"/>
                              </a:xfrm>
                              <a:prstGeom prst="line">
                                <a:avLst/>
                              </a:prstGeom>
                              <a:noFill/>
                              <a:ln w="12700">
                                <a:solidFill>
                                  <a:schemeClr val="tx2"/>
                                </a:solidFill>
                                <a:prstDash val="sysDot"/>
                                <a:round/>
                                <a:headEnd/>
                                <a:tailEnd/>
                              </a:ln>
                            </p:spPr>
                            <p:txBody>
                              <a:bodyPr/>
                              <a:lstStyle/>
                              <a:p>
                                <a:endParaRPr lang="en-US"/>
                              </a:p>
                            </p:txBody>
                          </p:sp>
                          <p:sp>
                            <p:nvSpPr>
                              <p:cNvPr id="410" name="Line 554"/>
                              <p:cNvSpPr>
                                <a:spLocks noChangeAspect="1" noChangeShapeType="1"/>
                              </p:cNvSpPr>
                              <p:nvPr/>
                            </p:nvSpPr>
                            <p:spPr bwMode="auto">
                              <a:xfrm flipH="1">
                                <a:off x="3216" y="2627"/>
                                <a:ext cx="292" cy="242"/>
                              </a:xfrm>
                              <a:prstGeom prst="line">
                                <a:avLst/>
                              </a:prstGeom>
                              <a:noFill/>
                              <a:ln w="12700">
                                <a:solidFill>
                                  <a:schemeClr val="tx2"/>
                                </a:solidFill>
                                <a:prstDash val="sysDot"/>
                                <a:round/>
                                <a:headEnd/>
                                <a:tailEnd/>
                              </a:ln>
                            </p:spPr>
                            <p:txBody>
                              <a:bodyPr/>
                              <a:lstStyle/>
                              <a:p>
                                <a:endParaRPr lang="en-US"/>
                              </a:p>
                            </p:txBody>
                          </p:sp>
                          <p:sp>
                            <p:nvSpPr>
                              <p:cNvPr id="411" name="Line 555"/>
                              <p:cNvSpPr>
                                <a:spLocks noChangeAspect="1" noChangeShapeType="1"/>
                              </p:cNvSpPr>
                              <p:nvPr/>
                            </p:nvSpPr>
                            <p:spPr bwMode="auto">
                              <a:xfrm flipV="1">
                                <a:off x="3393" y="2832"/>
                                <a:ext cx="356" cy="70"/>
                              </a:xfrm>
                              <a:prstGeom prst="line">
                                <a:avLst/>
                              </a:prstGeom>
                              <a:noFill/>
                              <a:ln w="12700">
                                <a:solidFill>
                                  <a:schemeClr val="tx2"/>
                                </a:solidFill>
                                <a:prstDash val="sysDot"/>
                                <a:round/>
                                <a:headEnd/>
                                <a:tailEnd/>
                              </a:ln>
                            </p:spPr>
                            <p:txBody>
                              <a:bodyPr/>
                              <a:lstStyle/>
                              <a:p>
                                <a:endParaRPr lang="en-US"/>
                              </a:p>
                            </p:txBody>
                          </p:sp>
                        </p:grpSp>
                        <p:grpSp>
                          <p:nvGrpSpPr>
                            <p:cNvPr id="216" name="Group 556"/>
                            <p:cNvGrpSpPr>
                              <a:grpSpLocks/>
                            </p:cNvGrpSpPr>
                            <p:nvPr/>
                          </p:nvGrpSpPr>
                          <p:grpSpPr bwMode="auto">
                            <a:xfrm>
                              <a:off x="1483" y="1823"/>
                              <a:ext cx="2168" cy="1563"/>
                              <a:chOff x="1483" y="1823"/>
                              <a:chExt cx="2168" cy="1563"/>
                            </a:xfrm>
                          </p:grpSpPr>
                          <p:sp>
                            <p:nvSpPr>
                              <p:cNvPr id="217" name="Line 557"/>
                              <p:cNvSpPr>
                                <a:spLocks noChangeAspect="1" noChangeShapeType="1"/>
                              </p:cNvSpPr>
                              <p:nvPr/>
                            </p:nvSpPr>
                            <p:spPr bwMode="auto">
                              <a:xfrm>
                                <a:off x="2582" y="1972"/>
                                <a:ext cx="275" cy="158"/>
                              </a:xfrm>
                              <a:prstGeom prst="line">
                                <a:avLst/>
                              </a:prstGeom>
                              <a:noFill/>
                              <a:ln w="12700">
                                <a:solidFill>
                                  <a:schemeClr val="tx2"/>
                                </a:solidFill>
                                <a:prstDash val="sysDot"/>
                                <a:round/>
                                <a:headEnd/>
                                <a:tailEnd/>
                              </a:ln>
                            </p:spPr>
                            <p:txBody>
                              <a:bodyPr/>
                              <a:lstStyle/>
                              <a:p>
                                <a:endParaRPr lang="en-US"/>
                              </a:p>
                            </p:txBody>
                          </p:sp>
                          <p:grpSp>
                            <p:nvGrpSpPr>
                              <p:cNvPr id="218" name="Group 558"/>
                              <p:cNvGrpSpPr>
                                <a:grpSpLocks/>
                              </p:cNvGrpSpPr>
                              <p:nvPr/>
                            </p:nvGrpSpPr>
                            <p:grpSpPr bwMode="auto">
                              <a:xfrm>
                                <a:off x="1483" y="1823"/>
                                <a:ext cx="2168" cy="1563"/>
                                <a:chOff x="1483" y="1823"/>
                                <a:chExt cx="2168" cy="1563"/>
                              </a:xfrm>
                            </p:grpSpPr>
                            <p:sp>
                              <p:nvSpPr>
                                <p:cNvPr id="219" name="Line 559"/>
                                <p:cNvSpPr>
                                  <a:spLocks noChangeAspect="1" noChangeShapeType="1"/>
                                </p:cNvSpPr>
                                <p:nvPr/>
                              </p:nvSpPr>
                              <p:spPr bwMode="auto">
                                <a:xfrm flipH="1">
                                  <a:off x="2848" y="2056"/>
                                  <a:ext cx="224" cy="367"/>
                                </a:xfrm>
                                <a:prstGeom prst="line">
                                  <a:avLst/>
                                </a:prstGeom>
                                <a:noFill/>
                                <a:ln w="12700">
                                  <a:solidFill>
                                    <a:schemeClr val="tx2"/>
                                  </a:solidFill>
                                  <a:prstDash val="sysDot"/>
                                  <a:round/>
                                  <a:headEnd/>
                                  <a:tailEnd/>
                                </a:ln>
                              </p:spPr>
                              <p:txBody>
                                <a:bodyPr/>
                                <a:lstStyle/>
                                <a:p>
                                  <a:endParaRPr lang="en-US"/>
                                </a:p>
                              </p:txBody>
                            </p:sp>
                            <p:sp>
                              <p:nvSpPr>
                                <p:cNvPr id="220" name="Line 560"/>
                                <p:cNvSpPr>
                                  <a:spLocks noChangeAspect="1" noChangeShapeType="1"/>
                                </p:cNvSpPr>
                                <p:nvPr/>
                              </p:nvSpPr>
                              <p:spPr bwMode="auto">
                                <a:xfrm flipH="1">
                                  <a:off x="2692" y="2056"/>
                                  <a:ext cx="380" cy="214"/>
                                </a:xfrm>
                                <a:prstGeom prst="line">
                                  <a:avLst/>
                                </a:prstGeom>
                                <a:noFill/>
                                <a:ln w="12700">
                                  <a:solidFill>
                                    <a:schemeClr val="tx2"/>
                                  </a:solidFill>
                                  <a:prstDash val="sysDot"/>
                                  <a:round/>
                                  <a:headEnd/>
                                  <a:tailEnd/>
                                </a:ln>
                              </p:spPr>
                              <p:txBody>
                                <a:bodyPr/>
                                <a:lstStyle/>
                                <a:p>
                                  <a:endParaRPr lang="en-US"/>
                                </a:p>
                              </p:txBody>
                            </p:sp>
                            <p:sp>
                              <p:nvSpPr>
                                <p:cNvPr id="221" name="Line 561"/>
                                <p:cNvSpPr>
                                  <a:spLocks noChangeAspect="1" noChangeShapeType="1"/>
                                </p:cNvSpPr>
                                <p:nvPr/>
                              </p:nvSpPr>
                              <p:spPr bwMode="auto">
                                <a:xfrm flipV="1">
                                  <a:off x="2823" y="2423"/>
                                  <a:ext cx="25" cy="195"/>
                                </a:xfrm>
                                <a:prstGeom prst="line">
                                  <a:avLst/>
                                </a:prstGeom>
                                <a:noFill/>
                                <a:ln w="12700">
                                  <a:solidFill>
                                    <a:schemeClr val="tx2"/>
                                  </a:solidFill>
                                  <a:prstDash val="sysDot"/>
                                  <a:round/>
                                  <a:headEnd/>
                                  <a:tailEnd/>
                                </a:ln>
                              </p:spPr>
                              <p:txBody>
                                <a:bodyPr/>
                                <a:lstStyle/>
                                <a:p>
                                  <a:endParaRPr lang="en-US"/>
                                </a:p>
                              </p:txBody>
                            </p:sp>
                            <p:sp>
                              <p:nvSpPr>
                                <p:cNvPr id="222" name="Line 562"/>
                                <p:cNvSpPr>
                                  <a:spLocks noChangeAspect="1" noChangeShapeType="1"/>
                                </p:cNvSpPr>
                                <p:nvPr/>
                              </p:nvSpPr>
                              <p:spPr bwMode="auto">
                                <a:xfrm flipV="1">
                                  <a:off x="2823" y="2600"/>
                                  <a:ext cx="118" cy="18"/>
                                </a:xfrm>
                                <a:prstGeom prst="line">
                                  <a:avLst/>
                                </a:prstGeom>
                                <a:noFill/>
                                <a:ln w="12700">
                                  <a:solidFill>
                                    <a:schemeClr val="tx2"/>
                                  </a:solidFill>
                                  <a:prstDash val="sysDot"/>
                                  <a:round/>
                                  <a:headEnd/>
                                  <a:tailEnd/>
                                </a:ln>
                              </p:spPr>
                              <p:txBody>
                                <a:bodyPr/>
                                <a:lstStyle/>
                                <a:p>
                                  <a:endParaRPr lang="en-US"/>
                                </a:p>
                              </p:txBody>
                            </p:sp>
                            <p:sp>
                              <p:nvSpPr>
                                <p:cNvPr id="223" name="Line 563"/>
                                <p:cNvSpPr>
                                  <a:spLocks noChangeAspect="1" noChangeShapeType="1"/>
                                </p:cNvSpPr>
                                <p:nvPr/>
                              </p:nvSpPr>
                              <p:spPr bwMode="auto">
                                <a:xfrm flipH="1">
                                  <a:off x="2692" y="2237"/>
                                  <a:ext cx="469" cy="33"/>
                                </a:xfrm>
                                <a:prstGeom prst="line">
                                  <a:avLst/>
                                </a:prstGeom>
                                <a:noFill/>
                                <a:ln w="12700">
                                  <a:solidFill>
                                    <a:schemeClr val="tx2"/>
                                  </a:solidFill>
                                  <a:prstDash val="sysDot"/>
                                  <a:round/>
                                  <a:headEnd/>
                                  <a:tailEnd/>
                                </a:ln>
                              </p:spPr>
                              <p:txBody>
                                <a:bodyPr/>
                                <a:lstStyle/>
                                <a:p>
                                  <a:endParaRPr lang="en-US"/>
                                </a:p>
                              </p:txBody>
                            </p:sp>
                            <p:sp>
                              <p:nvSpPr>
                                <p:cNvPr id="224" name="Line 564"/>
                                <p:cNvSpPr>
                                  <a:spLocks noChangeAspect="1" noChangeShapeType="1"/>
                                </p:cNvSpPr>
                                <p:nvPr/>
                              </p:nvSpPr>
                              <p:spPr bwMode="auto">
                                <a:xfrm>
                                  <a:off x="2590" y="1846"/>
                                  <a:ext cx="267" cy="284"/>
                                </a:xfrm>
                                <a:prstGeom prst="line">
                                  <a:avLst/>
                                </a:prstGeom>
                                <a:noFill/>
                                <a:ln w="12700">
                                  <a:solidFill>
                                    <a:schemeClr val="tx2"/>
                                  </a:solidFill>
                                  <a:prstDash val="sysDot"/>
                                  <a:round/>
                                  <a:headEnd/>
                                  <a:tailEnd/>
                                </a:ln>
                              </p:spPr>
                              <p:txBody>
                                <a:bodyPr/>
                                <a:lstStyle/>
                                <a:p>
                                  <a:endParaRPr lang="en-US"/>
                                </a:p>
                              </p:txBody>
                            </p:sp>
                            <p:sp>
                              <p:nvSpPr>
                                <p:cNvPr id="225" name="Line 565"/>
                                <p:cNvSpPr>
                                  <a:spLocks noChangeAspect="1" noChangeShapeType="1"/>
                                </p:cNvSpPr>
                                <p:nvPr/>
                              </p:nvSpPr>
                              <p:spPr bwMode="auto">
                                <a:xfrm>
                                  <a:off x="2590" y="1846"/>
                                  <a:ext cx="102" cy="424"/>
                                </a:xfrm>
                                <a:prstGeom prst="line">
                                  <a:avLst/>
                                </a:prstGeom>
                                <a:noFill/>
                                <a:ln w="12700">
                                  <a:solidFill>
                                    <a:schemeClr val="tx2"/>
                                  </a:solidFill>
                                  <a:prstDash val="sysDot"/>
                                  <a:round/>
                                  <a:headEnd/>
                                  <a:tailEnd/>
                                </a:ln>
                              </p:spPr>
                              <p:txBody>
                                <a:bodyPr/>
                                <a:lstStyle/>
                                <a:p>
                                  <a:endParaRPr lang="en-US"/>
                                </a:p>
                              </p:txBody>
                            </p:sp>
                            <p:sp>
                              <p:nvSpPr>
                                <p:cNvPr id="226" name="Line 566"/>
                                <p:cNvSpPr>
                                  <a:spLocks noChangeAspect="1" noChangeShapeType="1"/>
                                </p:cNvSpPr>
                                <p:nvPr/>
                              </p:nvSpPr>
                              <p:spPr bwMode="auto">
                                <a:xfrm flipV="1">
                                  <a:off x="2848" y="2130"/>
                                  <a:ext cx="9" cy="293"/>
                                </a:xfrm>
                                <a:prstGeom prst="line">
                                  <a:avLst/>
                                </a:prstGeom>
                                <a:noFill/>
                                <a:ln w="12700">
                                  <a:solidFill>
                                    <a:schemeClr val="tx2"/>
                                  </a:solidFill>
                                  <a:prstDash val="sysDot"/>
                                  <a:round/>
                                  <a:headEnd/>
                                  <a:tailEnd/>
                                </a:ln>
                              </p:spPr>
                              <p:txBody>
                                <a:bodyPr/>
                                <a:lstStyle/>
                                <a:p>
                                  <a:endParaRPr lang="en-US"/>
                                </a:p>
                              </p:txBody>
                            </p:sp>
                            <p:sp>
                              <p:nvSpPr>
                                <p:cNvPr id="227" name="Line 567"/>
                                <p:cNvSpPr>
                                  <a:spLocks noChangeAspect="1" noChangeShapeType="1"/>
                                </p:cNvSpPr>
                                <p:nvPr/>
                              </p:nvSpPr>
                              <p:spPr bwMode="auto">
                                <a:xfrm>
                                  <a:off x="2848" y="2423"/>
                                  <a:ext cx="93" cy="177"/>
                                </a:xfrm>
                                <a:prstGeom prst="line">
                                  <a:avLst/>
                                </a:prstGeom>
                                <a:noFill/>
                                <a:ln w="12700">
                                  <a:solidFill>
                                    <a:schemeClr val="tx2"/>
                                  </a:solidFill>
                                  <a:prstDash val="sysDot"/>
                                  <a:round/>
                                  <a:headEnd/>
                                  <a:tailEnd/>
                                </a:ln>
                              </p:spPr>
                              <p:txBody>
                                <a:bodyPr/>
                                <a:lstStyle/>
                                <a:p>
                                  <a:endParaRPr lang="en-US"/>
                                </a:p>
                              </p:txBody>
                            </p:sp>
                            <p:sp>
                              <p:nvSpPr>
                                <p:cNvPr id="228" name="Line 568"/>
                                <p:cNvSpPr>
                                  <a:spLocks noChangeAspect="1" noChangeShapeType="1"/>
                                </p:cNvSpPr>
                                <p:nvPr/>
                              </p:nvSpPr>
                              <p:spPr bwMode="auto">
                                <a:xfrm flipH="1">
                                  <a:off x="2692" y="2130"/>
                                  <a:ext cx="165" cy="140"/>
                                </a:xfrm>
                                <a:prstGeom prst="line">
                                  <a:avLst/>
                                </a:prstGeom>
                                <a:noFill/>
                                <a:ln w="12700">
                                  <a:solidFill>
                                    <a:schemeClr val="tx2"/>
                                  </a:solidFill>
                                  <a:prstDash val="sysDot"/>
                                  <a:round/>
                                  <a:headEnd/>
                                  <a:tailEnd/>
                                </a:ln>
                              </p:spPr>
                              <p:txBody>
                                <a:bodyPr/>
                                <a:lstStyle/>
                                <a:p>
                                  <a:endParaRPr lang="en-US"/>
                                </a:p>
                              </p:txBody>
                            </p:sp>
                            <p:sp>
                              <p:nvSpPr>
                                <p:cNvPr id="229" name="Line 569"/>
                                <p:cNvSpPr>
                                  <a:spLocks noChangeAspect="1" noChangeShapeType="1"/>
                                </p:cNvSpPr>
                                <p:nvPr/>
                              </p:nvSpPr>
                              <p:spPr bwMode="auto">
                                <a:xfrm flipH="1" flipV="1">
                                  <a:off x="2675" y="1824"/>
                                  <a:ext cx="182" cy="306"/>
                                </a:xfrm>
                                <a:prstGeom prst="line">
                                  <a:avLst/>
                                </a:prstGeom>
                                <a:noFill/>
                                <a:ln w="12700">
                                  <a:solidFill>
                                    <a:schemeClr val="tx2"/>
                                  </a:solidFill>
                                  <a:prstDash val="sysDot"/>
                                  <a:round/>
                                  <a:headEnd/>
                                  <a:tailEnd/>
                                </a:ln>
                              </p:spPr>
                              <p:txBody>
                                <a:bodyPr/>
                                <a:lstStyle/>
                                <a:p>
                                  <a:endParaRPr lang="en-US"/>
                                </a:p>
                              </p:txBody>
                            </p:sp>
                            <p:sp>
                              <p:nvSpPr>
                                <p:cNvPr id="230" name="Line 570"/>
                                <p:cNvSpPr>
                                  <a:spLocks noChangeAspect="1" noChangeShapeType="1"/>
                                </p:cNvSpPr>
                                <p:nvPr/>
                              </p:nvSpPr>
                              <p:spPr bwMode="auto">
                                <a:xfrm flipH="1" flipV="1">
                                  <a:off x="2675" y="1824"/>
                                  <a:ext cx="17" cy="446"/>
                                </a:xfrm>
                                <a:prstGeom prst="line">
                                  <a:avLst/>
                                </a:prstGeom>
                                <a:noFill/>
                                <a:ln w="12700">
                                  <a:solidFill>
                                    <a:schemeClr val="tx2"/>
                                  </a:solidFill>
                                  <a:prstDash val="sysDot"/>
                                  <a:round/>
                                  <a:headEnd/>
                                  <a:tailEnd/>
                                </a:ln>
                              </p:spPr>
                              <p:txBody>
                                <a:bodyPr/>
                                <a:lstStyle/>
                                <a:p>
                                  <a:endParaRPr lang="en-US"/>
                                </a:p>
                              </p:txBody>
                            </p:sp>
                            <p:sp>
                              <p:nvSpPr>
                                <p:cNvPr id="231" name="Line 571"/>
                                <p:cNvSpPr>
                                  <a:spLocks noChangeAspect="1" noChangeShapeType="1"/>
                                </p:cNvSpPr>
                                <p:nvPr/>
                              </p:nvSpPr>
                              <p:spPr bwMode="auto">
                                <a:xfrm flipH="1" flipV="1">
                                  <a:off x="2929" y="1940"/>
                                  <a:ext cx="59" cy="431"/>
                                </a:xfrm>
                                <a:prstGeom prst="line">
                                  <a:avLst/>
                                </a:prstGeom>
                                <a:noFill/>
                                <a:ln w="12700">
                                  <a:solidFill>
                                    <a:schemeClr val="tx2"/>
                                  </a:solidFill>
                                  <a:prstDash val="sysDot"/>
                                  <a:round/>
                                  <a:headEnd/>
                                  <a:tailEnd/>
                                </a:ln>
                              </p:spPr>
                              <p:txBody>
                                <a:bodyPr/>
                                <a:lstStyle/>
                                <a:p>
                                  <a:endParaRPr lang="en-US"/>
                                </a:p>
                              </p:txBody>
                            </p:sp>
                            <p:sp>
                              <p:nvSpPr>
                                <p:cNvPr id="232" name="Line 572"/>
                                <p:cNvSpPr>
                                  <a:spLocks noChangeAspect="1" noChangeShapeType="1"/>
                                </p:cNvSpPr>
                                <p:nvPr/>
                              </p:nvSpPr>
                              <p:spPr bwMode="auto">
                                <a:xfrm flipV="1">
                                  <a:off x="2988" y="2056"/>
                                  <a:ext cx="84" cy="315"/>
                                </a:xfrm>
                                <a:prstGeom prst="line">
                                  <a:avLst/>
                                </a:prstGeom>
                                <a:noFill/>
                                <a:ln w="12700">
                                  <a:solidFill>
                                    <a:schemeClr val="tx2"/>
                                  </a:solidFill>
                                  <a:prstDash val="sysDot"/>
                                  <a:round/>
                                  <a:headEnd/>
                                  <a:tailEnd/>
                                </a:ln>
                              </p:spPr>
                              <p:txBody>
                                <a:bodyPr/>
                                <a:lstStyle/>
                                <a:p>
                                  <a:endParaRPr lang="en-US"/>
                                </a:p>
                              </p:txBody>
                            </p:sp>
                            <p:sp>
                              <p:nvSpPr>
                                <p:cNvPr id="233" name="Line 573"/>
                                <p:cNvSpPr>
                                  <a:spLocks noChangeAspect="1" noChangeShapeType="1"/>
                                </p:cNvSpPr>
                                <p:nvPr/>
                              </p:nvSpPr>
                              <p:spPr bwMode="auto">
                                <a:xfrm flipH="1">
                                  <a:off x="2823" y="2371"/>
                                  <a:ext cx="165" cy="247"/>
                                </a:xfrm>
                                <a:prstGeom prst="line">
                                  <a:avLst/>
                                </a:prstGeom>
                                <a:noFill/>
                                <a:ln w="12700">
                                  <a:solidFill>
                                    <a:schemeClr val="tx2"/>
                                  </a:solidFill>
                                  <a:prstDash val="sysDot"/>
                                  <a:round/>
                                  <a:headEnd/>
                                  <a:tailEnd/>
                                </a:ln>
                              </p:spPr>
                              <p:txBody>
                                <a:bodyPr/>
                                <a:lstStyle/>
                                <a:p>
                                  <a:endParaRPr lang="en-US"/>
                                </a:p>
                              </p:txBody>
                            </p:sp>
                            <p:sp>
                              <p:nvSpPr>
                                <p:cNvPr id="234" name="Line 574"/>
                                <p:cNvSpPr>
                                  <a:spLocks noChangeAspect="1" noChangeShapeType="1"/>
                                </p:cNvSpPr>
                                <p:nvPr/>
                              </p:nvSpPr>
                              <p:spPr bwMode="auto">
                                <a:xfrm flipH="1" flipV="1">
                                  <a:off x="2857" y="2130"/>
                                  <a:ext cx="131" cy="241"/>
                                </a:xfrm>
                                <a:prstGeom prst="line">
                                  <a:avLst/>
                                </a:prstGeom>
                                <a:noFill/>
                                <a:ln w="12700">
                                  <a:solidFill>
                                    <a:schemeClr val="tx2"/>
                                  </a:solidFill>
                                  <a:prstDash val="sysDot"/>
                                  <a:round/>
                                  <a:headEnd/>
                                  <a:tailEnd/>
                                </a:ln>
                              </p:spPr>
                              <p:txBody>
                                <a:bodyPr/>
                                <a:lstStyle/>
                                <a:p>
                                  <a:endParaRPr lang="en-US"/>
                                </a:p>
                              </p:txBody>
                            </p:sp>
                            <p:sp>
                              <p:nvSpPr>
                                <p:cNvPr id="235" name="Line 575"/>
                                <p:cNvSpPr>
                                  <a:spLocks noChangeAspect="1" noChangeShapeType="1"/>
                                </p:cNvSpPr>
                                <p:nvPr/>
                              </p:nvSpPr>
                              <p:spPr bwMode="auto">
                                <a:xfrm flipH="1" flipV="1">
                                  <a:off x="2849" y="2423"/>
                                  <a:ext cx="460" cy="56"/>
                                </a:xfrm>
                                <a:prstGeom prst="line">
                                  <a:avLst/>
                                </a:prstGeom>
                                <a:noFill/>
                                <a:ln w="12700">
                                  <a:solidFill>
                                    <a:schemeClr val="tx2"/>
                                  </a:solidFill>
                                  <a:prstDash val="sysDot"/>
                                  <a:round/>
                                  <a:headEnd/>
                                  <a:tailEnd/>
                                </a:ln>
                              </p:spPr>
                              <p:txBody>
                                <a:bodyPr/>
                                <a:lstStyle/>
                                <a:p>
                                  <a:endParaRPr lang="en-US"/>
                                </a:p>
                              </p:txBody>
                            </p:sp>
                            <p:sp>
                              <p:nvSpPr>
                                <p:cNvPr id="236" name="Line 576"/>
                                <p:cNvSpPr>
                                  <a:spLocks noChangeAspect="1" noChangeShapeType="1"/>
                                </p:cNvSpPr>
                                <p:nvPr/>
                              </p:nvSpPr>
                              <p:spPr bwMode="auto">
                                <a:xfrm flipH="1">
                                  <a:off x="2582" y="1940"/>
                                  <a:ext cx="347" cy="32"/>
                                </a:xfrm>
                                <a:prstGeom prst="line">
                                  <a:avLst/>
                                </a:prstGeom>
                                <a:noFill/>
                                <a:ln w="12700">
                                  <a:solidFill>
                                    <a:schemeClr val="tx2"/>
                                  </a:solidFill>
                                  <a:prstDash val="sysDot"/>
                                  <a:round/>
                                  <a:headEnd/>
                                  <a:tailEnd/>
                                </a:ln>
                              </p:spPr>
                              <p:txBody>
                                <a:bodyPr/>
                                <a:lstStyle/>
                                <a:p>
                                  <a:endParaRPr lang="en-US"/>
                                </a:p>
                              </p:txBody>
                            </p:sp>
                            <p:sp>
                              <p:nvSpPr>
                                <p:cNvPr id="237" name="Line 577"/>
                                <p:cNvSpPr>
                                  <a:spLocks noChangeAspect="1" noChangeShapeType="1"/>
                                </p:cNvSpPr>
                                <p:nvPr/>
                              </p:nvSpPr>
                              <p:spPr bwMode="auto">
                                <a:xfrm flipH="1">
                                  <a:off x="2692" y="1940"/>
                                  <a:ext cx="237" cy="330"/>
                                </a:xfrm>
                                <a:prstGeom prst="line">
                                  <a:avLst/>
                                </a:prstGeom>
                                <a:noFill/>
                                <a:ln w="12700">
                                  <a:solidFill>
                                    <a:schemeClr val="tx2"/>
                                  </a:solidFill>
                                  <a:prstDash val="sysDot"/>
                                  <a:round/>
                                  <a:headEnd/>
                                  <a:tailEnd/>
                                </a:ln>
                              </p:spPr>
                              <p:txBody>
                                <a:bodyPr/>
                                <a:lstStyle/>
                                <a:p>
                                  <a:endParaRPr lang="en-US"/>
                                </a:p>
                              </p:txBody>
                            </p:sp>
                            <p:sp>
                              <p:nvSpPr>
                                <p:cNvPr id="238" name="Line 578"/>
                                <p:cNvSpPr>
                                  <a:spLocks noChangeAspect="1" noChangeShapeType="1"/>
                                </p:cNvSpPr>
                                <p:nvPr/>
                              </p:nvSpPr>
                              <p:spPr bwMode="auto">
                                <a:xfrm flipV="1">
                                  <a:off x="2582" y="1846"/>
                                  <a:ext cx="9" cy="126"/>
                                </a:xfrm>
                                <a:prstGeom prst="line">
                                  <a:avLst/>
                                </a:prstGeom>
                                <a:noFill/>
                                <a:ln w="12700">
                                  <a:solidFill>
                                    <a:schemeClr val="tx2"/>
                                  </a:solidFill>
                                  <a:prstDash val="sysDot"/>
                                  <a:round/>
                                  <a:headEnd/>
                                  <a:tailEnd/>
                                </a:ln>
                              </p:spPr>
                              <p:txBody>
                                <a:bodyPr/>
                                <a:lstStyle/>
                                <a:p>
                                  <a:endParaRPr lang="en-US"/>
                                </a:p>
                              </p:txBody>
                            </p:sp>
                            <p:sp>
                              <p:nvSpPr>
                                <p:cNvPr id="239" name="Line 579"/>
                                <p:cNvSpPr>
                                  <a:spLocks noChangeAspect="1" noChangeShapeType="1"/>
                                </p:cNvSpPr>
                                <p:nvPr/>
                              </p:nvSpPr>
                              <p:spPr bwMode="auto">
                                <a:xfrm>
                                  <a:off x="2582" y="1972"/>
                                  <a:ext cx="110" cy="298"/>
                                </a:xfrm>
                                <a:prstGeom prst="line">
                                  <a:avLst/>
                                </a:prstGeom>
                                <a:noFill/>
                                <a:ln w="12700">
                                  <a:solidFill>
                                    <a:schemeClr val="tx2"/>
                                  </a:solidFill>
                                  <a:prstDash val="sysDot"/>
                                  <a:round/>
                                  <a:headEnd/>
                                  <a:tailEnd/>
                                </a:ln>
                              </p:spPr>
                              <p:txBody>
                                <a:bodyPr/>
                                <a:lstStyle/>
                                <a:p>
                                  <a:endParaRPr lang="en-US"/>
                                </a:p>
                              </p:txBody>
                            </p:sp>
                            <p:sp>
                              <p:nvSpPr>
                                <p:cNvPr id="240" name="Line 580"/>
                                <p:cNvSpPr>
                                  <a:spLocks noChangeAspect="1" noChangeShapeType="1"/>
                                </p:cNvSpPr>
                                <p:nvPr/>
                              </p:nvSpPr>
                              <p:spPr bwMode="auto">
                                <a:xfrm flipV="1">
                                  <a:off x="2582" y="1823"/>
                                  <a:ext cx="93" cy="149"/>
                                </a:xfrm>
                                <a:prstGeom prst="line">
                                  <a:avLst/>
                                </a:prstGeom>
                                <a:noFill/>
                                <a:ln w="12700">
                                  <a:solidFill>
                                    <a:schemeClr val="tx2"/>
                                  </a:solidFill>
                                  <a:prstDash val="sysDot"/>
                                  <a:round/>
                                  <a:headEnd/>
                                  <a:tailEnd/>
                                </a:ln>
                              </p:spPr>
                              <p:txBody>
                                <a:bodyPr/>
                                <a:lstStyle/>
                                <a:p>
                                  <a:endParaRPr lang="en-US"/>
                                </a:p>
                              </p:txBody>
                            </p:sp>
                            <p:grpSp>
                              <p:nvGrpSpPr>
                                <p:cNvPr id="241" name="Group 581"/>
                                <p:cNvGrpSpPr>
                                  <a:grpSpLocks/>
                                </p:cNvGrpSpPr>
                                <p:nvPr/>
                              </p:nvGrpSpPr>
                              <p:grpSpPr bwMode="auto">
                                <a:xfrm>
                                  <a:off x="1483" y="1846"/>
                                  <a:ext cx="2168" cy="1540"/>
                                  <a:chOff x="1483" y="1846"/>
                                  <a:chExt cx="2168" cy="1540"/>
                                </a:xfrm>
                              </p:grpSpPr>
                              <p:grpSp>
                                <p:nvGrpSpPr>
                                  <p:cNvPr id="242" name="Group 582"/>
                                  <p:cNvGrpSpPr>
                                    <a:grpSpLocks/>
                                  </p:cNvGrpSpPr>
                                  <p:nvPr/>
                                </p:nvGrpSpPr>
                                <p:grpSpPr bwMode="auto">
                                  <a:xfrm>
                                    <a:off x="2802" y="2869"/>
                                    <a:ext cx="92" cy="135"/>
                                    <a:chOff x="2802" y="2869"/>
                                    <a:chExt cx="92" cy="135"/>
                                  </a:xfrm>
                                </p:grpSpPr>
                                <p:sp>
                                  <p:nvSpPr>
                                    <p:cNvPr id="381" name="Line 583"/>
                                    <p:cNvSpPr>
                                      <a:spLocks noChangeAspect="1" noChangeShapeType="1"/>
                                    </p:cNvSpPr>
                                    <p:nvPr/>
                                  </p:nvSpPr>
                                  <p:spPr bwMode="auto">
                                    <a:xfrm flipH="1">
                                      <a:off x="2802" y="2911"/>
                                      <a:ext cx="63" cy="93"/>
                                    </a:xfrm>
                                    <a:prstGeom prst="line">
                                      <a:avLst/>
                                    </a:prstGeom>
                                    <a:noFill/>
                                    <a:ln w="12700">
                                      <a:solidFill>
                                        <a:schemeClr val="tx2"/>
                                      </a:solidFill>
                                      <a:prstDash val="sysDot"/>
                                      <a:round/>
                                      <a:headEnd/>
                                      <a:tailEnd/>
                                    </a:ln>
                                  </p:spPr>
                                  <p:txBody>
                                    <a:bodyPr/>
                                    <a:lstStyle/>
                                    <a:p>
                                      <a:endParaRPr lang="en-US"/>
                                    </a:p>
                                  </p:txBody>
                                </p:sp>
                                <p:sp>
                                  <p:nvSpPr>
                                    <p:cNvPr id="382" name="Line 584"/>
                                    <p:cNvSpPr>
                                      <a:spLocks noChangeAspect="1" noChangeShapeType="1"/>
                                    </p:cNvSpPr>
                                    <p:nvPr/>
                                  </p:nvSpPr>
                                  <p:spPr bwMode="auto">
                                    <a:xfrm flipH="1">
                                      <a:off x="2865" y="2869"/>
                                      <a:ext cx="29" cy="42"/>
                                    </a:xfrm>
                                    <a:prstGeom prst="line">
                                      <a:avLst/>
                                    </a:prstGeom>
                                    <a:noFill/>
                                    <a:ln w="12700">
                                      <a:solidFill>
                                        <a:schemeClr val="tx2"/>
                                      </a:solidFill>
                                      <a:prstDash val="sysDot"/>
                                      <a:round/>
                                      <a:headEnd/>
                                      <a:tailEnd/>
                                    </a:ln>
                                  </p:spPr>
                                  <p:txBody>
                                    <a:bodyPr/>
                                    <a:lstStyle/>
                                    <a:p>
                                      <a:endParaRPr lang="en-US"/>
                                    </a:p>
                                  </p:txBody>
                                </p:sp>
                              </p:grpSp>
                              <p:grpSp>
                                <p:nvGrpSpPr>
                                  <p:cNvPr id="243" name="Group 585"/>
                                  <p:cNvGrpSpPr>
                                    <a:grpSpLocks/>
                                  </p:cNvGrpSpPr>
                                  <p:nvPr/>
                                </p:nvGrpSpPr>
                                <p:grpSpPr bwMode="auto">
                                  <a:xfrm>
                                    <a:off x="1483" y="1846"/>
                                    <a:ext cx="2168" cy="1540"/>
                                    <a:chOff x="1483" y="1846"/>
                                    <a:chExt cx="2168" cy="1540"/>
                                  </a:xfrm>
                                </p:grpSpPr>
                                <p:grpSp>
                                  <p:nvGrpSpPr>
                                    <p:cNvPr id="244" name="Group 586"/>
                                    <p:cNvGrpSpPr>
                                      <a:grpSpLocks/>
                                    </p:cNvGrpSpPr>
                                    <p:nvPr/>
                                  </p:nvGrpSpPr>
                                  <p:grpSpPr bwMode="auto">
                                    <a:xfrm>
                                      <a:off x="2235" y="2205"/>
                                      <a:ext cx="1074" cy="799"/>
                                      <a:chOff x="2235" y="2205"/>
                                      <a:chExt cx="1074" cy="799"/>
                                    </a:xfrm>
                                  </p:grpSpPr>
                                  <p:sp>
                                    <p:nvSpPr>
                                      <p:cNvPr id="367" name="Line 587"/>
                                      <p:cNvSpPr>
                                        <a:spLocks noChangeAspect="1" noChangeShapeType="1"/>
                                      </p:cNvSpPr>
                                      <p:nvPr/>
                                    </p:nvSpPr>
                                    <p:spPr bwMode="auto">
                                      <a:xfrm>
                                        <a:off x="2823" y="2618"/>
                                        <a:ext cx="42" cy="293"/>
                                      </a:xfrm>
                                      <a:prstGeom prst="line">
                                        <a:avLst/>
                                      </a:prstGeom>
                                      <a:noFill/>
                                      <a:ln w="12700">
                                        <a:solidFill>
                                          <a:schemeClr val="tx2"/>
                                        </a:solidFill>
                                        <a:prstDash val="sysDot"/>
                                        <a:round/>
                                        <a:headEnd/>
                                        <a:tailEnd/>
                                      </a:ln>
                                    </p:spPr>
                                    <p:txBody>
                                      <a:bodyPr/>
                                      <a:lstStyle/>
                                      <a:p>
                                        <a:endParaRPr lang="en-US"/>
                                      </a:p>
                                    </p:txBody>
                                  </p:sp>
                                  <p:sp>
                                    <p:nvSpPr>
                                      <p:cNvPr id="368" name="Line 588"/>
                                      <p:cNvSpPr>
                                        <a:spLocks noChangeAspect="1" noChangeShapeType="1"/>
                                      </p:cNvSpPr>
                                      <p:nvPr/>
                                    </p:nvSpPr>
                                    <p:spPr bwMode="auto">
                                      <a:xfrm flipH="1" flipV="1">
                                        <a:off x="2692" y="2270"/>
                                        <a:ext cx="131" cy="348"/>
                                      </a:xfrm>
                                      <a:prstGeom prst="line">
                                        <a:avLst/>
                                      </a:prstGeom>
                                      <a:noFill/>
                                      <a:ln w="12700">
                                        <a:solidFill>
                                          <a:schemeClr val="tx2"/>
                                        </a:solidFill>
                                        <a:prstDash val="sysDot"/>
                                        <a:round/>
                                        <a:headEnd/>
                                        <a:tailEnd/>
                                      </a:ln>
                                    </p:spPr>
                                    <p:txBody>
                                      <a:bodyPr/>
                                      <a:lstStyle/>
                                      <a:p>
                                        <a:endParaRPr lang="en-US"/>
                                      </a:p>
                                    </p:txBody>
                                  </p:sp>
                                  <p:sp>
                                    <p:nvSpPr>
                                      <p:cNvPr id="369" name="Line 589"/>
                                      <p:cNvSpPr>
                                        <a:spLocks noChangeAspect="1" noChangeShapeType="1"/>
                                      </p:cNvSpPr>
                                      <p:nvPr/>
                                    </p:nvSpPr>
                                    <p:spPr bwMode="auto">
                                      <a:xfrm flipH="1">
                                        <a:off x="2802" y="2618"/>
                                        <a:ext cx="21" cy="386"/>
                                      </a:xfrm>
                                      <a:prstGeom prst="line">
                                        <a:avLst/>
                                      </a:prstGeom>
                                      <a:noFill/>
                                      <a:ln w="12700">
                                        <a:solidFill>
                                          <a:schemeClr val="tx2"/>
                                        </a:solidFill>
                                        <a:prstDash val="sysDot"/>
                                        <a:round/>
                                        <a:headEnd/>
                                        <a:tailEnd/>
                                      </a:ln>
                                    </p:spPr>
                                    <p:txBody>
                                      <a:bodyPr/>
                                      <a:lstStyle/>
                                      <a:p>
                                        <a:endParaRPr lang="en-US"/>
                                      </a:p>
                                    </p:txBody>
                                  </p:sp>
                                  <p:sp>
                                    <p:nvSpPr>
                                      <p:cNvPr id="370" name="Line 590"/>
                                      <p:cNvSpPr>
                                        <a:spLocks noChangeAspect="1" noChangeShapeType="1"/>
                                      </p:cNvSpPr>
                                      <p:nvPr/>
                                    </p:nvSpPr>
                                    <p:spPr bwMode="auto">
                                      <a:xfrm>
                                        <a:off x="2823" y="2618"/>
                                        <a:ext cx="393" cy="251"/>
                                      </a:xfrm>
                                      <a:prstGeom prst="line">
                                        <a:avLst/>
                                      </a:prstGeom>
                                      <a:noFill/>
                                      <a:ln w="12700">
                                        <a:solidFill>
                                          <a:schemeClr val="tx2"/>
                                        </a:solidFill>
                                        <a:prstDash val="sysDot"/>
                                        <a:round/>
                                        <a:headEnd/>
                                        <a:tailEnd/>
                                      </a:ln>
                                    </p:spPr>
                                    <p:txBody>
                                      <a:bodyPr/>
                                      <a:lstStyle/>
                                      <a:p>
                                        <a:endParaRPr lang="en-US"/>
                                      </a:p>
                                    </p:txBody>
                                  </p:sp>
                                  <p:sp>
                                    <p:nvSpPr>
                                      <p:cNvPr id="371" name="Line 591"/>
                                      <p:cNvSpPr>
                                        <a:spLocks noChangeAspect="1" noChangeShapeType="1"/>
                                      </p:cNvSpPr>
                                      <p:nvPr/>
                                    </p:nvSpPr>
                                    <p:spPr bwMode="auto">
                                      <a:xfrm flipH="1">
                                        <a:off x="2941" y="2237"/>
                                        <a:ext cx="220" cy="363"/>
                                      </a:xfrm>
                                      <a:prstGeom prst="line">
                                        <a:avLst/>
                                      </a:prstGeom>
                                      <a:noFill/>
                                      <a:ln w="12700">
                                        <a:solidFill>
                                          <a:schemeClr val="tx2"/>
                                        </a:solidFill>
                                        <a:prstDash val="sysDot"/>
                                        <a:round/>
                                        <a:headEnd/>
                                        <a:tailEnd/>
                                      </a:ln>
                                    </p:spPr>
                                    <p:txBody>
                                      <a:bodyPr/>
                                      <a:lstStyle/>
                                      <a:p>
                                        <a:endParaRPr lang="en-US"/>
                                      </a:p>
                                    </p:txBody>
                                  </p:sp>
                                  <p:sp>
                                    <p:nvSpPr>
                                      <p:cNvPr id="372" name="Line 592"/>
                                      <p:cNvSpPr>
                                        <a:spLocks noChangeAspect="1" noChangeShapeType="1"/>
                                      </p:cNvSpPr>
                                      <p:nvPr/>
                                    </p:nvSpPr>
                                    <p:spPr bwMode="auto">
                                      <a:xfrm flipV="1">
                                        <a:off x="2235" y="2427"/>
                                        <a:ext cx="97" cy="19"/>
                                      </a:xfrm>
                                      <a:prstGeom prst="line">
                                        <a:avLst/>
                                      </a:prstGeom>
                                      <a:noFill/>
                                      <a:ln w="12700">
                                        <a:solidFill>
                                          <a:schemeClr val="tx2"/>
                                        </a:solidFill>
                                        <a:prstDash val="sysDot"/>
                                        <a:round/>
                                        <a:headEnd/>
                                        <a:tailEnd/>
                                      </a:ln>
                                    </p:spPr>
                                    <p:txBody>
                                      <a:bodyPr/>
                                      <a:lstStyle/>
                                      <a:p>
                                        <a:endParaRPr lang="en-US"/>
                                      </a:p>
                                    </p:txBody>
                                  </p:sp>
                                  <p:sp>
                                    <p:nvSpPr>
                                      <p:cNvPr id="373" name="Line 593"/>
                                      <p:cNvSpPr>
                                        <a:spLocks noChangeAspect="1" noChangeShapeType="1"/>
                                      </p:cNvSpPr>
                                      <p:nvPr/>
                                    </p:nvSpPr>
                                    <p:spPr bwMode="auto">
                                      <a:xfrm>
                                        <a:off x="2692" y="2270"/>
                                        <a:ext cx="249" cy="330"/>
                                      </a:xfrm>
                                      <a:prstGeom prst="line">
                                        <a:avLst/>
                                      </a:prstGeom>
                                      <a:noFill/>
                                      <a:ln w="12700">
                                        <a:solidFill>
                                          <a:schemeClr val="tx2"/>
                                        </a:solidFill>
                                        <a:prstDash val="sysDot"/>
                                        <a:round/>
                                        <a:headEnd/>
                                        <a:tailEnd/>
                                      </a:ln>
                                    </p:spPr>
                                    <p:txBody>
                                      <a:bodyPr/>
                                      <a:lstStyle/>
                                      <a:p>
                                        <a:endParaRPr lang="en-US"/>
                                      </a:p>
                                    </p:txBody>
                                  </p:sp>
                                  <p:sp>
                                    <p:nvSpPr>
                                      <p:cNvPr id="374" name="Line 594"/>
                                      <p:cNvSpPr>
                                        <a:spLocks noChangeAspect="1" noChangeShapeType="1"/>
                                      </p:cNvSpPr>
                                      <p:nvPr/>
                                    </p:nvSpPr>
                                    <p:spPr bwMode="auto">
                                      <a:xfrm flipV="1">
                                        <a:off x="2802" y="2600"/>
                                        <a:ext cx="139" cy="404"/>
                                      </a:xfrm>
                                      <a:prstGeom prst="line">
                                        <a:avLst/>
                                      </a:prstGeom>
                                      <a:noFill/>
                                      <a:ln w="12700">
                                        <a:solidFill>
                                          <a:schemeClr val="tx2"/>
                                        </a:solidFill>
                                        <a:prstDash val="sysDot"/>
                                        <a:round/>
                                        <a:headEnd/>
                                        <a:tailEnd/>
                                      </a:ln>
                                    </p:spPr>
                                    <p:txBody>
                                      <a:bodyPr/>
                                      <a:lstStyle/>
                                      <a:p>
                                        <a:endParaRPr lang="en-US"/>
                                      </a:p>
                                    </p:txBody>
                                  </p:sp>
                                  <p:sp>
                                    <p:nvSpPr>
                                      <p:cNvPr id="375" name="Line 595"/>
                                      <p:cNvSpPr>
                                        <a:spLocks noChangeAspect="1" noChangeShapeType="1"/>
                                      </p:cNvSpPr>
                                      <p:nvPr/>
                                    </p:nvSpPr>
                                    <p:spPr bwMode="auto">
                                      <a:xfrm flipH="1" flipV="1">
                                        <a:off x="2265" y="2405"/>
                                        <a:ext cx="67" cy="22"/>
                                      </a:xfrm>
                                      <a:prstGeom prst="line">
                                        <a:avLst/>
                                      </a:prstGeom>
                                      <a:noFill/>
                                      <a:ln w="12700">
                                        <a:solidFill>
                                          <a:schemeClr val="tx2"/>
                                        </a:solidFill>
                                        <a:prstDash val="sysDot"/>
                                        <a:round/>
                                        <a:headEnd/>
                                        <a:tailEnd/>
                                      </a:ln>
                                    </p:spPr>
                                    <p:txBody>
                                      <a:bodyPr/>
                                      <a:lstStyle/>
                                      <a:p>
                                        <a:endParaRPr lang="en-US"/>
                                      </a:p>
                                    </p:txBody>
                                  </p:sp>
                                  <p:sp>
                                    <p:nvSpPr>
                                      <p:cNvPr id="376" name="Line 596"/>
                                      <p:cNvSpPr>
                                        <a:spLocks noChangeAspect="1" noChangeShapeType="1"/>
                                      </p:cNvSpPr>
                                      <p:nvPr/>
                                    </p:nvSpPr>
                                    <p:spPr bwMode="auto">
                                      <a:xfrm flipH="1" flipV="1">
                                        <a:off x="2823" y="2618"/>
                                        <a:ext cx="71" cy="251"/>
                                      </a:xfrm>
                                      <a:prstGeom prst="line">
                                        <a:avLst/>
                                      </a:prstGeom>
                                      <a:noFill/>
                                      <a:ln w="12700">
                                        <a:solidFill>
                                          <a:schemeClr val="tx2"/>
                                        </a:solidFill>
                                        <a:prstDash val="sysDot"/>
                                        <a:round/>
                                        <a:headEnd/>
                                        <a:tailEnd/>
                                      </a:ln>
                                    </p:spPr>
                                    <p:txBody>
                                      <a:bodyPr/>
                                      <a:lstStyle/>
                                      <a:p>
                                        <a:endParaRPr lang="en-US"/>
                                      </a:p>
                                    </p:txBody>
                                  </p:sp>
                                  <p:sp>
                                    <p:nvSpPr>
                                      <p:cNvPr id="377" name="Line 597"/>
                                      <p:cNvSpPr>
                                        <a:spLocks noChangeAspect="1" noChangeShapeType="1"/>
                                      </p:cNvSpPr>
                                      <p:nvPr/>
                                    </p:nvSpPr>
                                    <p:spPr bwMode="auto">
                                      <a:xfrm flipV="1">
                                        <a:off x="2894" y="2600"/>
                                        <a:ext cx="47" cy="269"/>
                                      </a:xfrm>
                                      <a:prstGeom prst="line">
                                        <a:avLst/>
                                      </a:prstGeom>
                                      <a:noFill/>
                                      <a:ln w="12700">
                                        <a:solidFill>
                                          <a:schemeClr val="tx2"/>
                                        </a:solidFill>
                                        <a:prstDash val="sysDot"/>
                                        <a:round/>
                                        <a:headEnd/>
                                        <a:tailEnd/>
                                      </a:ln>
                                    </p:spPr>
                                    <p:txBody>
                                      <a:bodyPr/>
                                      <a:lstStyle/>
                                      <a:p>
                                        <a:endParaRPr lang="en-US"/>
                                      </a:p>
                                    </p:txBody>
                                  </p:sp>
                                  <p:sp>
                                    <p:nvSpPr>
                                      <p:cNvPr id="378" name="Line 598"/>
                                      <p:cNvSpPr>
                                        <a:spLocks noChangeAspect="1" noChangeShapeType="1"/>
                                      </p:cNvSpPr>
                                      <p:nvPr/>
                                    </p:nvSpPr>
                                    <p:spPr bwMode="auto">
                                      <a:xfrm flipH="1">
                                        <a:off x="2988" y="2205"/>
                                        <a:ext cx="215" cy="166"/>
                                      </a:xfrm>
                                      <a:prstGeom prst="line">
                                        <a:avLst/>
                                      </a:prstGeom>
                                      <a:noFill/>
                                      <a:ln w="12700">
                                        <a:solidFill>
                                          <a:schemeClr val="tx2"/>
                                        </a:solidFill>
                                        <a:prstDash val="sysDot"/>
                                        <a:round/>
                                        <a:headEnd/>
                                        <a:tailEnd/>
                                      </a:ln>
                                    </p:spPr>
                                    <p:txBody>
                                      <a:bodyPr/>
                                      <a:lstStyle/>
                                      <a:p>
                                        <a:endParaRPr lang="en-US"/>
                                      </a:p>
                                    </p:txBody>
                                  </p:sp>
                                  <p:sp>
                                    <p:nvSpPr>
                                      <p:cNvPr id="379" name="Line 599"/>
                                      <p:cNvSpPr>
                                        <a:spLocks noChangeAspect="1" noChangeShapeType="1"/>
                                      </p:cNvSpPr>
                                      <p:nvPr/>
                                    </p:nvSpPr>
                                    <p:spPr bwMode="auto">
                                      <a:xfrm flipH="1">
                                        <a:off x="2849" y="2205"/>
                                        <a:ext cx="354" cy="218"/>
                                      </a:xfrm>
                                      <a:prstGeom prst="line">
                                        <a:avLst/>
                                      </a:prstGeom>
                                      <a:noFill/>
                                      <a:ln w="12700">
                                        <a:solidFill>
                                          <a:schemeClr val="tx2"/>
                                        </a:solidFill>
                                        <a:prstDash val="sysDot"/>
                                        <a:round/>
                                        <a:headEnd/>
                                        <a:tailEnd/>
                                      </a:ln>
                                    </p:spPr>
                                    <p:txBody>
                                      <a:bodyPr/>
                                      <a:lstStyle/>
                                      <a:p>
                                        <a:endParaRPr lang="en-US"/>
                                      </a:p>
                                    </p:txBody>
                                  </p:sp>
                                  <p:sp>
                                    <p:nvSpPr>
                                      <p:cNvPr id="380" name="Line 600"/>
                                      <p:cNvSpPr>
                                        <a:spLocks noChangeAspect="1" noChangeShapeType="1"/>
                                      </p:cNvSpPr>
                                      <p:nvPr/>
                                    </p:nvSpPr>
                                    <p:spPr bwMode="auto">
                                      <a:xfrm flipH="1">
                                        <a:off x="2941" y="2479"/>
                                        <a:ext cx="368" cy="121"/>
                                      </a:xfrm>
                                      <a:prstGeom prst="line">
                                        <a:avLst/>
                                      </a:prstGeom>
                                      <a:noFill/>
                                      <a:ln w="12700">
                                        <a:solidFill>
                                          <a:schemeClr val="tx2"/>
                                        </a:solidFill>
                                        <a:prstDash val="sysDot"/>
                                        <a:round/>
                                        <a:headEnd/>
                                        <a:tailEnd/>
                                      </a:ln>
                                    </p:spPr>
                                    <p:txBody>
                                      <a:bodyPr/>
                                      <a:lstStyle/>
                                      <a:p>
                                        <a:endParaRPr lang="en-US"/>
                                      </a:p>
                                    </p:txBody>
                                  </p:sp>
                                </p:grpSp>
                                <p:grpSp>
                                  <p:nvGrpSpPr>
                                    <p:cNvPr id="245" name="Group 601"/>
                                    <p:cNvGrpSpPr>
                                      <a:grpSpLocks/>
                                    </p:cNvGrpSpPr>
                                    <p:nvPr/>
                                  </p:nvGrpSpPr>
                                  <p:grpSpPr bwMode="auto">
                                    <a:xfrm>
                                      <a:off x="1483" y="1846"/>
                                      <a:ext cx="2168" cy="1540"/>
                                      <a:chOff x="1483" y="1846"/>
                                      <a:chExt cx="2168" cy="1540"/>
                                    </a:xfrm>
                                  </p:grpSpPr>
                                  <p:sp>
                                    <p:nvSpPr>
                                      <p:cNvPr id="246" name="Line 602"/>
                                      <p:cNvSpPr>
                                        <a:spLocks noChangeAspect="1" noChangeShapeType="1"/>
                                      </p:cNvSpPr>
                                      <p:nvPr/>
                                    </p:nvSpPr>
                                    <p:spPr bwMode="auto">
                                      <a:xfrm flipH="1">
                                        <a:off x="2603" y="2911"/>
                                        <a:ext cx="262" cy="190"/>
                                      </a:xfrm>
                                      <a:prstGeom prst="line">
                                        <a:avLst/>
                                      </a:prstGeom>
                                      <a:noFill/>
                                      <a:ln w="12700">
                                        <a:solidFill>
                                          <a:schemeClr val="tx2"/>
                                        </a:solidFill>
                                        <a:prstDash val="sysDot"/>
                                        <a:round/>
                                        <a:headEnd/>
                                        <a:tailEnd/>
                                      </a:ln>
                                    </p:spPr>
                                    <p:txBody>
                                      <a:bodyPr/>
                                      <a:lstStyle/>
                                      <a:p>
                                        <a:endParaRPr lang="en-US"/>
                                      </a:p>
                                    </p:txBody>
                                  </p:sp>
                                  <p:sp>
                                    <p:nvSpPr>
                                      <p:cNvPr id="247" name="Line 603"/>
                                      <p:cNvSpPr>
                                        <a:spLocks noChangeAspect="1" noChangeShapeType="1"/>
                                      </p:cNvSpPr>
                                      <p:nvPr/>
                                    </p:nvSpPr>
                                    <p:spPr bwMode="auto">
                                      <a:xfrm flipV="1">
                                        <a:off x="2785" y="3120"/>
                                        <a:ext cx="190" cy="98"/>
                                      </a:xfrm>
                                      <a:prstGeom prst="line">
                                        <a:avLst/>
                                      </a:prstGeom>
                                      <a:noFill/>
                                      <a:ln w="12700">
                                        <a:solidFill>
                                          <a:schemeClr val="tx2"/>
                                        </a:solidFill>
                                        <a:prstDash val="sysDot"/>
                                        <a:round/>
                                        <a:headEnd/>
                                        <a:tailEnd/>
                                      </a:ln>
                                    </p:spPr>
                                    <p:txBody>
                                      <a:bodyPr/>
                                      <a:lstStyle/>
                                      <a:p>
                                        <a:endParaRPr lang="en-US"/>
                                      </a:p>
                                    </p:txBody>
                                  </p:sp>
                                  <p:grpSp>
                                    <p:nvGrpSpPr>
                                      <p:cNvPr id="248" name="Group 604"/>
                                      <p:cNvGrpSpPr>
                                        <a:grpSpLocks/>
                                      </p:cNvGrpSpPr>
                                      <p:nvPr/>
                                    </p:nvGrpSpPr>
                                    <p:grpSpPr bwMode="auto">
                                      <a:xfrm>
                                        <a:off x="1483" y="1846"/>
                                        <a:ext cx="2168" cy="1540"/>
                                        <a:chOff x="1483" y="1846"/>
                                        <a:chExt cx="2168" cy="1540"/>
                                      </a:xfrm>
                                    </p:grpSpPr>
                                    <p:sp>
                                      <p:nvSpPr>
                                        <p:cNvPr id="249" name="Line 605"/>
                                        <p:cNvSpPr>
                                          <a:spLocks noChangeAspect="1" noChangeShapeType="1"/>
                                        </p:cNvSpPr>
                                        <p:nvPr/>
                                      </p:nvSpPr>
                                      <p:spPr bwMode="auto">
                                        <a:xfrm flipH="1">
                                          <a:off x="2810" y="2869"/>
                                          <a:ext cx="84" cy="316"/>
                                        </a:xfrm>
                                        <a:prstGeom prst="line">
                                          <a:avLst/>
                                        </a:prstGeom>
                                        <a:noFill/>
                                        <a:ln w="12700">
                                          <a:solidFill>
                                            <a:schemeClr val="tx2"/>
                                          </a:solidFill>
                                          <a:prstDash val="sysDot"/>
                                          <a:round/>
                                          <a:headEnd/>
                                          <a:tailEnd/>
                                        </a:ln>
                                      </p:spPr>
                                      <p:txBody>
                                        <a:bodyPr/>
                                        <a:lstStyle/>
                                        <a:p>
                                          <a:endParaRPr lang="en-US"/>
                                        </a:p>
                                      </p:txBody>
                                    </p:sp>
                                    <p:sp>
                                      <p:nvSpPr>
                                        <p:cNvPr id="250" name="Line 606"/>
                                        <p:cNvSpPr>
                                          <a:spLocks noChangeAspect="1" noChangeShapeType="1"/>
                                        </p:cNvSpPr>
                                        <p:nvPr/>
                                      </p:nvSpPr>
                                      <p:spPr bwMode="auto">
                                        <a:xfrm flipH="1" flipV="1">
                                          <a:off x="2802" y="3004"/>
                                          <a:ext cx="8" cy="181"/>
                                        </a:xfrm>
                                        <a:prstGeom prst="line">
                                          <a:avLst/>
                                        </a:prstGeom>
                                        <a:noFill/>
                                        <a:ln w="12700">
                                          <a:solidFill>
                                            <a:schemeClr val="tx2"/>
                                          </a:solidFill>
                                          <a:prstDash val="sysDot"/>
                                          <a:round/>
                                          <a:headEnd/>
                                          <a:tailEnd/>
                                        </a:ln>
                                      </p:spPr>
                                      <p:txBody>
                                        <a:bodyPr/>
                                        <a:lstStyle/>
                                        <a:p>
                                          <a:endParaRPr lang="en-US"/>
                                        </a:p>
                                      </p:txBody>
                                    </p:sp>
                                    <p:grpSp>
                                      <p:nvGrpSpPr>
                                        <p:cNvPr id="251" name="Group 607"/>
                                        <p:cNvGrpSpPr>
                                          <a:grpSpLocks/>
                                        </p:cNvGrpSpPr>
                                        <p:nvPr/>
                                      </p:nvGrpSpPr>
                                      <p:grpSpPr bwMode="auto">
                                        <a:xfrm>
                                          <a:off x="1483" y="1846"/>
                                          <a:ext cx="2168" cy="1540"/>
                                          <a:chOff x="1483" y="1846"/>
                                          <a:chExt cx="2168" cy="1540"/>
                                        </a:xfrm>
                                      </p:grpSpPr>
                                      <p:sp>
                                        <p:nvSpPr>
                                          <p:cNvPr id="252" name="Line 608"/>
                                          <p:cNvSpPr>
                                            <a:spLocks noChangeAspect="1" noChangeShapeType="1"/>
                                          </p:cNvSpPr>
                                          <p:nvPr/>
                                        </p:nvSpPr>
                                        <p:spPr bwMode="auto">
                                          <a:xfrm flipH="1">
                                            <a:off x="2785" y="3209"/>
                                            <a:ext cx="266" cy="9"/>
                                          </a:xfrm>
                                          <a:prstGeom prst="line">
                                            <a:avLst/>
                                          </a:prstGeom>
                                          <a:noFill/>
                                          <a:ln w="12700">
                                            <a:solidFill>
                                              <a:schemeClr val="tx2"/>
                                            </a:solidFill>
                                            <a:prstDash val="sysDot"/>
                                            <a:round/>
                                            <a:headEnd/>
                                            <a:tailEnd/>
                                          </a:ln>
                                        </p:spPr>
                                        <p:txBody>
                                          <a:bodyPr/>
                                          <a:lstStyle/>
                                          <a:p>
                                            <a:endParaRPr lang="en-US"/>
                                          </a:p>
                                        </p:txBody>
                                      </p:sp>
                                      <p:sp>
                                        <p:nvSpPr>
                                          <p:cNvPr id="253" name="Line 609"/>
                                          <p:cNvSpPr>
                                            <a:spLocks noChangeAspect="1" noChangeShapeType="1"/>
                                          </p:cNvSpPr>
                                          <p:nvPr/>
                                        </p:nvSpPr>
                                        <p:spPr bwMode="auto">
                                          <a:xfrm>
                                            <a:off x="2810" y="3185"/>
                                            <a:ext cx="241" cy="24"/>
                                          </a:xfrm>
                                          <a:prstGeom prst="line">
                                            <a:avLst/>
                                          </a:prstGeom>
                                          <a:noFill/>
                                          <a:ln w="12700">
                                            <a:solidFill>
                                              <a:schemeClr val="tx2"/>
                                            </a:solidFill>
                                            <a:prstDash val="sysDot"/>
                                            <a:round/>
                                            <a:headEnd/>
                                            <a:tailEnd/>
                                          </a:ln>
                                        </p:spPr>
                                        <p:txBody>
                                          <a:bodyPr/>
                                          <a:lstStyle/>
                                          <a:p>
                                            <a:endParaRPr lang="en-US"/>
                                          </a:p>
                                        </p:txBody>
                                      </p:sp>
                                      <p:grpSp>
                                        <p:nvGrpSpPr>
                                          <p:cNvPr id="254" name="Group 610"/>
                                          <p:cNvGrpSpPr>
                                            <a:grpSpLocks/>
                                          </p:cNvGrpSpPr>
                                          <p:nvPr/>
                                        </p:nvGrpSpPr>
                                        <p:grpSpPr bwMode="auto">
                                          <a:xfrm>
                                            <a:off x="1483" y="1846"/>
                                            <a:ext cx="2168" cy="1540"/>
                                            <a:chOff x="1483" y="1846"/>
                                            <a:chExt cx="2168" cy="1540"/>
                                          </a:xfrm>
                                        </p:grpSpPr>
                                        <p:grpSp>
                                          <p:nvGrpSpPr>
                                            <p:cNvPr id="255" name="Group 611"/>
                                            <p:cNvGrpSpPr>
                                              <a:grpSpLocks/>
                                            </p:cNvGrpSpPr>
                                            <p:nvPr/>
                                          </p:nvGrpSpPr>
                                          <p:grpSpPr bwMode="auto">
                                            <a:xfrm>
                                              <a:off x="1483" y="1846"/>
                                              <a:ext cx="1492" cy="1540"/>
                                              <a:chOff x="1483" y="1846"/>
                                              <a:chExt cx="1492" cy="1540"/>
                                            </a:xfrm>
                                          </p:grpSpPr>
                                          <p:grpSp>
                                            <p:nvGrpSpPr>
                                              <p:cNvPr id="277" name="Group 612"/>
                                              <p:cNvGrpSpPr>
                                                <a:grpSpLocks/>
                                              </p:cNvGrpSpPr>
                                              <p:nvPr/>
                                            </p:nvGrpSpPr>
                                            <p:grpSpPr bwMode="auto">
                                              <a:xfrm>
                                                <a:off x="1483" y="1846"/>
                                                <a:ext cx="1209" cy="1540"/>
                                                <a:chOff x="1483" y="1846"/>
                                                <a:chExt cx="1209" cy="1540"/>
                                              </a:xfrm>
                                            </p:grpSpPr>
                                            <p:sp>
                                              <p:nvSpPr>
                                                <p:cNvPr id="287" name="Line 613"/>
                                                <p:cNvSpPr>
                                                  <a:spLocks noChangeAspect="1" noChangeShapeType="1"/>
                                                </p:cNvSpPr>
                                                <p:nvPr/>
                                              </p:nvSpPr>
                                              <p:spPr bwMode="auto">
                                                <a:xfrm flipV="1">
                                                  <a:off x="2053" y="3334"/>
                                                  <a:ext cx="119" cy="28"/>
                                                </a:xfrm>
                                                <a:prstGeom prst="line">
                                                  <a:avLst/>
                                                </a:prstGeom>
                                                <a:noFill/>
                                                <a:ln w="12700">
                                                  <a:solidFill>
                                                    <a:schemeClr val="tx2"/>
                                                  </a:solidFill>
                                                  <a:prstDash val="sysDot"/>
                                                  <a:round/>
                                                  <a:headEnd/>
                                                  <a:tailEnd/>
                                                </a:ln>
                                              </p:spPr>
                                              <p:txBody>
                                                <a:bodyPr/>
                                                <a:lstStyle/>
                                                <a:p>
                                                  <a:endParaRPr lang="en-US"/>
                                                </a:p>
                                              </p:txBody>
                                            </p:sp>
                                            <p:sp>
                                              <p:nvSpPr>
                                                <p:cNvPr id="288" name="Line 614"/>
                                                <p:cNvSpPr>
                                                  <a:spLocks noChangeAspect="1" noChangeShapeType="1"/>
                                                </p:cNvSpPr>
                                                <p:nvPr/>
                                              </p:nvSpPr>
                                              <p:spPr bwMode="auto">
                                                <a:xfrm flipV="1">
                                                  <a:off x="2053" y="3013"/>
                                                  <a:ext cx="187" cy="349"/>
                                                </a:xfrm>
                                                <a:prstGeom prst="line">
                                                  <a:avLst/>
                                                </a:prstGeom>
                                                <a:noFill/>
                                                <a:ln w="12700">
                                                  <a:solidFill>
                                                    <a:schemeClr val="tx2"/>
                                                  </a:solidFill>
                                                  <a:prstDash val="sysDot"/>
                                                  <a:round/>
                                                  <a:headEnd/>
                                                  <a:tailEnd/>
                                                </a:ln>
                                              </p:spPr>
                                              <p:txBody>
                                                <a:bodyPr/>
                                                <a:lstStyle/>
                                                <a:p>
                                                  <a:endParaRPr lang="en-US"/>
                                                </a:p>
                                              </p:txBody>
                                            </p:sp>
                                            <p:sp>
                                              <p:nvSpPr>
                                                <p:cNvPr id="289" name="Line 615"/>
                                                <p:cNvSpPr>
                                                  <a:spLocks noChangeAspect="1" noChangeShapeType="1"/>
                                                </p:cNvSpPr>
                                                <p:nvPr/>
                                              </p:nvSpPr>
                                              <p:spPr bwMode="auto">
                                                <a:xfrm flipV="1">
                                                  <a:off x="2053" y="3218"/>
                                                  <a:ext cx="123" cy="144"/>
                                                </a:xfrm>
                                                <a:prstGeom prst="line">
                                                  <a:avLst/>
                                                </a:prstGeom>
                                                <a:noFill/>
                                                <a:ln w="12700">
                                                  <a:solidFill>
                                                    <a:schemeClr val="tx2"/>
                                                  </a:solidFill>
                                                  <a:prstDash val="sysDot"/>
                                                  <a:round/>
                                                  <a:headEnd/>
                                                  <a:tailEnd/>
                                                </a:ln>
                                              </p:spPr>
                                              <p:txBody>
                                                <a:bodyPr/>
                                                <a:lstStyle/>
                                                <a:p>
                                                  <a:endParaRPr lang="en-US"/>
                                                </a:p>
                                              </p:txBody>
                                            </p:sp>
                                            <p:sp>
                                              <p:nvSpPr>
                                                <p:cNvPr id="290" name="Line 616"/>
                                                <p:cNvSpPr>
                                                  <a:spLocks noChangeAspect="1" noChangeShapeType="1"/>
                                                </p:cNvSpPr>
                                                <p:nvPr/>
                                              </p:nvSpPr>
                                              <p:spPr bwMode="auto">
                                                <a:xfrm flipV="1">
                                                  <a:off x="2172" y="3218"/>
                                                  <a:ext cx="4" cy="116"/>
                                                </a:xfrm>
                                                <a:prstGeom prst="line">
                                                  <a:avLst/>
                                                </a:prstGeom>
                                                <a:noFill/>
                                                <a:ln w="12700">
                                                  <a:solidFill>
                                                    <a:schemeClr val="tx2"/>
                                                  </a:solidFill>
                                                  <a:prstDash val="sysDot"/>
                                                  <a:round/>
                                                  <a:headEnd/>
                                                  <a:tailEnd/>
                                                </a:ln>
                                              </p:spPr>
                                              <p:txBody>
                                                <a:bodyPr/>
                                                <a:lstStyle/>
                                                <a:p>
                                                  <a:endParaRPr lang="en-US"/>
                                                </a:p>
                                              </p:txBody>
                                            </p:sp>
                                            <p:sp>
                                              <p:nvSpPr>
                                                <p:cNvPr id="291" name="Line 617"/>
                                                <p:cNvSpPr>
                                                  <a:spLocks noChangeAspect="1" noChangeShapeType="1"/>
                                                </p:cNvSpPr>
                                                <p:nvPr/>
                                              </p:nvSpPr>
                                              <p:spPr bwMode="auto">
                                                <a:xfrm flipH="1" flipV="1">
                                                  <a:off x="2387" y="3311"/>
                                                  <a:ext cx="157" cy="74"/>
                                                </a:xfrm>
                                                <a:prstGeom prst="line">
                                                  <a:avLst/>
                                                </a:prstGeom>
                                                <a:noFill/>
                                                <a:ln w="12700">
                                                  <a:solidFill>
                                                    <a:schemeClr val="tx2"/>
                                                  </a:solidFill>
                                                  <a:prstDash val="sysDot"/>
                                                  <a:round/>
                                                  <a:headEnd/>
                                                  <a:tailEnd/>
                                                </a:ln>
                                              </p:spPr>
                                              <p:txBody>
                                                <a:bodyPr/>
                                                <a:lstStyle/>
                                                <a:p>
                                                  <a:endParaRPr lang="en-US"/>
                                                </a:p>
                                              </p:txBody>
                                            </p:sp>
                                            <p:sp>
                                              <p:nvSpPr>
                                                <p:cNvPr id="292" name="Line 618"/>
                                                <p:cNvSpPr>
                                                  <a:spLocks noChangeAspect="1" noChangeShapeType="1"/>
                                                </p:cNvSpPr>
                                                <p:nvPr/>
                                              </p:nvSpPr>
                                              <p:spPr bwMode="auto">
                                                <a:xfrm>
                                                  <a:off x="2240" y="3013"/>
                                                  <a:ext cx="147" cy="298"/>
                                                </a:xfrm>
                                                <a:prstGeom prst="line">
                                                  <a:avLst/>
                                                </a:prstGeom>
                                                <a:noFill/>
                                                <a:ln w="12700">
                                                  <a:solidFill>
                                                    <a:schemeClr val="tx2"/>
                                                  </a:solidFill>
                                                  <a:prstDash val="sysDot"/>
                                                  <a:round/>
                                                  <a:headEnd/>
                                                  <a:tailEnd/>
                                                </a:ln>
                                              </p:spPr>
                                              <p:txBody>
                                                <a:bodyPr/>
                                                <a:lstStyle/>
                                                <a:p>
                                                  <a:endParaRPr lang="en-US"/>
                                                </a:p>
                                              </p:txBody>
                                            </p:sp>
                                            <p:sp>
                                              <p:nvSpPr>
                                                <p:cNvPr id="293" name="Line 619"/>
                                                <p:cNvSpPr>
                                                  <a:spLocks noChangeAspect="1" noChangeShapeType="1"/>
                                                </p:cNvSpPr>
                                                <p:nvPr/>
                                              </p:nvSpPr>
                                              <p:spPr bwMode="auto">
                                                <a:xfrm flipH="1">
                                                  <a:off x="2176" y="3013"/>
                                                  <a:ext cx="64" cy="205"/>
                                                </a:xfrm>
                                                <a:prstGeom prst="line">
                                                  <a:avLst/>
                                                </a:prstGeom>
                                                <a:noFill/>
                                                <a:ln w="12700">
                                                  <a:solidFill>
                                                    <a:schemeClr val="tx2"/>
                                                  </a:solidFill>
                                                  <a:prstDash val="sysDot"/>
                                                  <a:round/>
                                                  <a:headEnd/>
                                                  <a:tailEnd/>
                                                </a:ln>
                                              </p:spPr>
                                              <p:txBody>
                                                <a:bodyPr/>
                                                <a:lstStyle/>
                                                <a:p>
                                                  <a:endParaRPr lang="en-US"/>
                                                </a:p>
                                              </p:txBody>
                                            </p:sp>
                                            <p:sp>
                                              <p:nvSpPr>
                                                <p:cNvPr id="294" name="Line 620"/>
                                                <p:cNvSpPr>
                                                  <a:spLocks noChangeAspect="1" noChangeShapeType="1"/>
                                                </p:cNvSpPr>
                                                <p:nvPr/>
                                              </p:nvSpPr>
                                              <p:spPr bwMode="auto">
                                                <a:xfrm>
                                                  <a:off x="2240" y="3013"/>
                                                  <a:ext cx="363" cy="88"/>
                                                </a:xfrm>
                                                <a:prstGeom prst="line">
                                                  <a:avLst/>
                                                </a:prstGeom>
                                                <a:noFill/>
                                                <a:ln w="12700">
                                                  <a:solidFill>
                                                    <a:schemeClr val="tx2"/>
                                                  </a:solidFill>
                                                  <a:prstDash val="sysDot"/>
                                                  <a:round/>
                                                  <a:headEnd/>
                                                  <a:tailEnd/>
                                                </a:ln>
                                              </p:spPr>
                                              <p:txBody>
                                                <a:bodyPr/>
                                                <a:lstStyle/>
                                                <a:p>
                                                  <a:endParaRPr lang="en-US"/>
                                                </a:p>
                                              </p:txBody>
                                            </p:sp>
                                            <p:sp>
                                              <p:nvSpPr>
                                                <p:cNvPr id="295" name="Line 621"/>
                                                <p:cNvSpPr>
                                                  <a:spLocks noChangeAspect="1" noChangeShapeType="1"/>
                                                </p:cNvSpPr>
                                                <p:nvPr/>
                                              </p:nvSpPr>
                                              <p:spPr bwMode="auto">
                                                <a:xfrm flipV="1">
                                                  <a:off x="2387" y="3101"/>
                                                  <a:ext cx="216" cy="210"/>
                                                </a:xfrm>
                                                <a:prstGeom prst="line">
                                                  <a:avLst/>
                                                </a:prstGeom>
                                                <a:noFill/>
                                                <a:ln w="12700">
                                                  <a:solidFill>
                                                    <a:schemeClr val="tx2"/>
                                                  </a:solidFill>
                                                  <a:prstDash val="sysDot"/>
                                                  <a:round/>
                                                  <a:headEnd/>
                                                  <a:tailEnd/>
                                                </a:ln>
                                              </p:spPr>
                                              <p:txBody>
                                                <a:bodyPr/>
                                                <a:lstStyle/>
                                                <a:p>
                                                  <a:endParaRPr lang="en-US"/>
                                                </a:p>
                                              </p:txBody>
                                            </p:sp>
                                            <p:sp>
                                              <p:nvSpPr>
                                                <p:cNvPr id="296" name="Line 622"/>
                                                <p:cNvSpPr>
                                                  <a:spLocks noChangeAspect="1" noChangeShapeType="1"/>
                                                </p:cNvSpPr>
                                                <p:nvPr/>
                                              </p:nvSpPr>
                                              <p:spPr bwMode="auto">
                                                <a:xfrm flipV="1">
                                                  <a:off x="2176" y="3101"/>
                                                  <a:ext cx="427" cy="117"/>
                                                </a:xfrm>
                                                <a:prstGeom prst="line">
                                                  <a:avLst/>
                                                </a:prstGeom>
                                                <a:noFill/>
                                                <a:ln w="12700">
                                                  <a:solidFill>
                                                    <a:schemeClr val="tx2"/>
                                                  </a:solidFill>
                                                  <a:prstDash val="sysDot"/>
                                                  <a:round/>
                                                  <a:headEnd/>
                                                  <a:tailEnd/>
                                                </a:ln>
                                              </p:spPr>
                                              <p:txBody>
                                                <a:bodyPr/>
                                                <a:lstStyle/>
                                                <a:p>
                                                  <a:endParaRPr lang="en-US"/>
                                                </a:p>
                                              </p:txBody>
                                            </p:sp>
                                            <p:sp>
                                              <p:nvSpPr>
                                                <p:cNvPr id="297" name="Line 623"/>
                                                <p:cNvSpPr>
                                                  <a:spLocks noChangeAspect="1" noChangeShapeType="1"/>
                                                </p:cNvSpPr>
                                                <p:nvPr/>
                                              </p:nvSpPr>
                                              <p:spPr bwMode="auto">
                                                <a:xfrm flipH="1">
                                                  <a:off x="2172" y="3312"/>
                                                  <a:ext cx="135" cy="22"/>
                                                </a:xfrm>
                                                <a:prstGeom prst="line">
                                                  <a:avLst/>
                                                </a:prstGeom>
                                                <a:noFill/>
                                                <a:ln w="12700">
                                                  <a:solidFill>
                                                    <a:schemeClr val="tx2"/>
                                                  </a:solidFill>
                                                  <a:prstDash val="sysDot"/>
                                                  <a:round/>
                                                  <a:headEnd/>
                                                  <a:tailEnd/>
                                                </a:ln>
                                              </p:spPr>
                                              <p:txBody>
                                                <a:bodyPr/>
                                                <a:lstStyle/>
                                                <a:p>
                                                  <a:endParaRPr lang="en-US"/>
                                                </a:p>
                                              </p:txBody>
                                            </p:sp>
                                            <p:sp>
                                              <p:nvSpPr>
                                                <p:cNvPr id="298" name="Line 624"/>
                                                <p:cNvSpPr>
                                                  <a:spLocks noChangeAspect="1" noChangeShapeType="1"/>
                                                </p:cNvSpPr>
                                                <p:nvPr/>
                                              </p:nvSpPr>
                                              <p:spPr bwMode="auto">
                                                <a:xfrm>
                                                  <a:off x="2307" y="3312"/>
                                                  <a:ext cx="237" cy="74"/>
                                                </a:xfrm>
                                                <a:prstGeom prst="line">
                                                  <a:avLst/>
                                                </a:prstGeom>
                                                <a:noFill/>
                                                <a:ln w="12700">
                                                  <a:solidFill>
                                                    <a:schemeClr val="tx2"/>
                                                  </a:solidFill>
                                                  <a:prstDash val="sysDot"/>
                                                  <a:round/>
                                                  <a:headEnd/>
                                                  <a:tailEnd/>
                                                </a:ln>
                                              </p:spPr>
                                              <p:txBody>
                                                <a:bodyPr/>
                                                <a:lstStyle/>
                                                <a:p>
                                                  <a:endParaRPr lang="en-US"/>
                                                </a:p>
                                              </p:txBody>
                                            </p:sp>
                                            <p:sp>
                                              <p:nvSpPr>
                                                <p:cNvPr id="299" name="Line 625"/>
                                                <p:cNvSpPr>
                                                  <a:spLocks noChangeAspect="1" noChangeShapeType="1"/>
                                                </p:cNvSpPr>
                                                <p:nvPr/>
                                              </p:nvSpPr>
                                              <p:spPr bwMode="auto">
                                                <a:xfrm flipH="1" flipV="1">
                                                  <a:off x="2240" y="3013"/>
                                                  <a:ext cx="67" cy="299"/>
                                                </a:xfrm>
                                                <a:prstGeom prst="line">
                                                  <a:avLst/>
                                                </a:prstGeom>
                                                <a:noFill/>
                                                <a:ln w="12700">
                                                  <a:solidFill>
                                                    <a:schemeClr val="tx2"/>
                                                  </a:solidFill>
                                                  <a:prstDash val="sysDot"/>
                                                  <a:round/>
                                                  <a:headEnd/>
                                                  <a:tailEnd/>
                                                </a:ln>
                                              </p:spPr>
                                              <p:txBody>
                                                <a:bodyPr/>
                                                <a:lstStyle/>
                                                <a:p>
                                                  <a:endParaRPr lang="en-US"/>
                                                </a:p>
                                              </p:txBody>
                                            </p:sp>
                                            <p:sp>
                                              <p:nvSpPr>
                                                <p:cNvPr id="300" name="Line 626"/>
                                                <p:cNvSpPr>
                                                  <a:spLocks noChangeAspect="1" noChangeShapeType="1"/>
                                                </p:cNvSpPr>
                                                <p:nvPr/>
                                              </p:nvSpPr>
                                              <p:spPr bwMode="auto">
                                                <a:xfrm flipH="1" flipV="1">
                                                  <a:off x="2176" y="3218"/>
                                                  <a:ext cx="131" cy="94"/>
                                                </a:xfrm>
                                                <a:prstGeom prst="line">
                                                  <a:avLst/>
                                                </a:prstGeom>
                                                <a:noFill/>
                                                <a:ln w="12700">
                                                  <a:solidFill>
                                                    <a:schemeClr val="tx2"/>
                                                  </a:solidFill>
                                                  <a:prstDash val="sysDot"/>
                                                  <a:round/>
                                                  <a:headEnd/>
                                                  <a:tailEnd/>
                                                </a:ln>
                                              </p:spPr>
                                              <p:txBody>
                                                <a:bodyPr/>
                                                <a:lstStyle/>
                                                <a:p>
                                                  <a:endParaRPr lang="en-US"/>
                                                </a:p>
                                              </p:txBody>
                                            </p:sp>
                                            <p:sp>
                                              <p:nvSpPr>
                                                <p:cNvPr id="301" name="Line 627"/>
                                                <p:cNvSpPr>
                                                  <a:spLocks noChangeAspect="1" noChangeShapeType="1"/>
                                                </p:cNvSpPr>
                                                <p:nvPr/>
                                              </p:nvSpPr>
                                              <p:spPr bwMode="auto">
                                                <a:xfrm flipV="1">
                                                  <a:off x="2307" y="3102"/>
                                                  <a:ext cx="296" cy="210"/>
                                                </a:xfrm>
                                                <a:prstGeom prst="line">
                                                  <a:avLst/>
                                                </a:prstGeom>
                                                <a:noFill/>
                                                <a:ln w="12700">
                                                  <a:solidFill>
                                                    <a:schemeClr val="tx2"/>
                                                  </a:solidFill>
                                                  <a:prstDash val="sysDot"/>
                                                  <a:round/>
                                                  <a:headEnd/>
                                                  <a:tailEnd/>
                                                </a:ln>
                                              </p:spPr>
                                              <p:txBody>
                                                <a:bodyPr/>
                                                <a:lstStyle/>
                                                <a:p>
                                                  <a:endParaRPr lang="en-US"/>
                                                </a:p>
                                              </p:txBody>
                                            </p:sp>
                                            <p:sp>
                                              <p:nvSpPr>
                                                <p:cNvPr id="302" name="Line 628"/>
                                                <p:cNvSpPr>
                                                  <a:spLocks noChangeAspect="1" noChangeShapeType="1"/>
                                                </p:cNvSpPr>
                                                <p:nvPr/>
                                              </p:nvSpPr>
                                              <p:spPr bwMode="auto">
                                                <a:xfrm>
                                                  <a:off x="2307" y="3312"/>
                                                  <a:ext cx="68" cy="1"/>
                                                </a:xfrm>
                                                <a:prstGeom prst="line">
                                                  <a:avLst/>
                                                </a:prstGeom>
                                                <a:noFill/>
                                                <a:ln w="12700">
                                                  <a:solidFill>
                                                    <a:schemeClr val="tx2"/>
                                                  </a:solidFill>
                                                  <a:prstDash val="sysDot"/>
                                                  <a:round/>
                                                  <a:headEnd/>
                                                  <a:tailEnd/>
                                                </a:ln>
                                              </p:spPr>
                                              <p:txBody>
                                                <a:bodyPr/>
                                                <a:lstStyle/>
                                                <a:p>
                                                  <a:endParaRPr lang="en-US"/>
                                                </a:p>
                                              </p:txBody>
                                            </p:sp>
                                            <p:sp>
                                              <p:nvSpPr>
                                                <p:cNvPr id="303" name="Line 629"/>
                                                <p:cNvSpPr>
                                                  <a:spLocks noChangeShapeType="1"/>
                                                </p:cNvSpPr>
                                                <p:nvPr/>
                                              </p:nvSpPr>
                                              <p:spPr bwMode="auto">
                                                <a:xfrm>
                                                  <a:off x="1800" y="2967"/>
                                                  <a:ext cx="258" cy="396"/>
                                                </a:xfrm>
                                                <a:prstGeom prst="line">
                                                  <a:avLst/>
                                                </a:prstGeom>
                                                <a:noFill/>
                                                <a:ln w="12700">
                                                  <a:solidFill>
                                                    <a:schemeClr val="tx2"/>
                                                  </a:solidFill>
                                                  <a:prstDash val="sysDot"/>
                                                  <a:round/>
                                                  <a:headEnd/>
                                                  <a:tailEnd/>
                                                </a:ln>
                                                <a:effectLst/>
                                              </p:spPr>
                                              <p:txBody>
                                                <a:bodyPr/>
                                                <a:lstStyle/>
                                                <a:p>
                                                  <a:endParaRPr lang="en-US"/>
                                                </a:p>
                                              </p:txBody>
                                            </p:sp>
                                            <p:grpSp>
                                              <p:nvGrpSpPr>
                                                <p:cNvPr id="304" name="Group 630"/>
                                                <p:cNvGrpSpPr>
                                                  <a:grpSpLocks/>
                                                </p:cNvGrpSpPr>
                                                <p:nvPr/>
                                              </p:nvGrpSpPr>
                                              <p:grpSpPr bwMode="auto">
                                                <a:xfrm>
                                                  <a:off x="1483" y="1846"/>
                                                  <a:ext cx="1209" cy="1284"/>
                                                  <a:chOff x="1483" y="1846"/>
                                                  <a:chExt cx="1209" cy="1284"/>
                                                </a:xfrm>
                                              </p:grpSpPr>
                                              <p:grpSp>
                                                <p:nvGrpSpPr>
                                                  <p:cNvPr id="305" name="Group 631"/>
                                                  <p:cNvGrpSpPr>
                                                    <a:grpSpLocks/>
                                                  </p:cNvGrpSpPr>
                                                  <p:nvPr/>
                                                </p:nvGrpSpPr>
                                                <p:grpSpPr bwMode="auto">
                                                  <a:xfrm>
                                                    <a:off x="1483" y="1846"/>
                                                    <a:ext cx="1209" cy="1284"/>
                                                    <a:chOff x="1483" y="1846"/>
                                                    <a:chExt cx="1209" cy="1284"/>
                                                  </a:xfrm>
                                                </p:grpSpPr>
                                                <p:sp>
                                                  <p:nvSpPr>
                                                    <p:cNvPr id="312" name="Line 632"/>
                                                    <p:cNvSpPr>
                                                      <a:spLocks noChangeAspect="1" noChangeShapeType="1"/>
                                                    </p:cNvSpPr>
                                                    <p:nvPr/>
                                                  </p:nvSpPr>
                                                  <p:spPr bwMode="auto">
                                                    <a:xfrm>
                                                      <a:off x="1934" y="2705"/>
                                                      <a:ext cx="199" cy="32"/>
                                                    </a:xfrm>
                                                    <a:prstGeom prst="line">
                                                      <a:avLst/>
                                                    </a:prstGeom>
                                                    <a:noFill/>
                                                    <a:ln w="12700">
                                                      <a:solidFill>
                                                        <a:schemeClr val="tx2"/>
                                                      </a:solidFill>
                                                      <a:prstDash val="sysDot"/>
                                                      <a:round/>
                                                      <a:headEnd/>
                                                      <a:tailEnd/>
                                                    </a:ln>
                                                  </p:spPr>
                                                  <p:txBody>
                                                    <a:bodyPr/>
                                                    <a:lstStyle/>
                                                    <a:p>
                                                      <a:endParaRPr lang="en-US"/>
                                                    </a:p>
                                                  </p:txBody>
                                                </p:sp>
                                                <p:sp>
                                                  <p:nvSpPr>
                                                    <p:cNvPr id="313" name="Line 633"/>
                                                    <p:cNvSpPr>
                                                      <a:spLocks noChangeAspect="1" noChangeShapeType="1"/>
                                                    </p:cNvSpPr>
                                                    <p:nvPr/>
                                                  </p:nvSpPr>
                                                  <p:spPr bwMode="auto">
                                                    <a:xfrm flipH="1">
                                                      <a:off x="1799" y="2705"/>
                                                      <a:ext cx="135" cy="250"/>
                                                    </a:xfrm>
                                                    <a:prstGeom prst="line">
                                                      <a:avLst/>
                                                    </a:prstGeom>
                                                    <a:noFill/>
                                                    <a:ln w="12700">
                                                      <a:solidFill>
                                                        <a:schemeClr val="tx2"/>
                                                      </a:solidFill>
                                                      <a:prstDash val="sysDot"/>
                                                      <a:round/>
                                                      <a:headEnd/>
                                                      <a:tailEnd/>
                                                    </a:ln>
                                                  </p:spPr>
                                                  <p:txBody>
                                                    <a:bodyPr/>
                                                    <a:lstStyle/>
                                                    <a:p>
                                                      <a:endParaRPr lang="en-US"/>
                                                    </a:p>
                                                  </p:txBody>
                                                </p:sp>
                                                <p:sp>
                                                  <p:nvSpPr>
                                                    <p:cNvPr id="314" name="Line 634"/>
                                                    <p:cNvSpPr>
                                                      <a:spLocks noChangeAspect="1" noChangeShapeType="1"/>
                                                    </p:cNvSpPr>
                                                    <p:nvPr/>
                                                  </p:nvSpPr>
                                                  <p:spPr bwMode="auto">
                                                    <a:xfrm flipH="1">
                                                      <a:off x="1799" y="2737"/>
                                                      <a:ext cx="334" cy="218"/>
                                                    </a:xfrm>
                                                    <a:prstGeom prst="line">
                                                      <a:avLst/>
                                                    </a:prstGeom>
                                                    <a:noFill/>
                                                    <a:ln w="12700">
                                                      <a:solidFill>
                                                        <a:schemeClr val="tx2"/>
                                                      </a:solidFill>
                                                      <a:prstDash val="sysDot"/>
                                                      <a:round/>
                                                      <a:headEnd/>
                                                      <a:tailEnd/>
                                                    </a:ln>
                                                  </p:spPr>
                                                  <p:txBody>
                                                    <a:bodyPr/>
                                                    <a:lstStyle/>
                                                    <a:p>
                                                      <a:endParaRPr lang="en-US"/>
                                                    </a:p>
                                                  </p:txBody>
                                                </p:sp>
                                                <p:sp>
                                                  <p:nvSpPr>
                                                    <p:cNvPr id="315" name="Line 635"/>
                                                    <p:cNvSpPr>
                                                      <a:spLocks noChangeAspect="1" noChangeShapeType="1"/>
                                                    </p:cNvSpPr>
                                                    <p:nvPr/>
                                                  </p:nvSpPr>
                                                  <p:spPr bwMode="auto">
                                                    <a:xfrm flipV="1">
                                                      <a:off x="2240" y="2632"/>
                                                      <a:ext cx="92" cy="381"/>
                                                    </a:xfrm>
                                                    <a:prstGeom prst="line">
                                                      <a:avLst/>
                                                    </a:prstGeom>
                                                    <a:noFill/>
                                                    <a:ln w="12700">
                                                      <a:solidFill>
                                                        <a:schemeClr val="tx2"/>
                                                      </a:solidFill>
                                                      <a:prstDash val="sysDot"/>
                                                      <a:round/>
                                                      <a:headEnd/>
                                                      <a:tailEnd/>
                                                    </a:ln>
                                                  </p:spPr>
                                                  <p:txBody>
                                                    <a:bodyPr/>
                                                    <a:lstStyle/>
                                                    <a:p>
                                                      <a:endParaRPr lang="en-US"/>
                                                    </a:p>
                                                  </p:txBody>
                                                </p:sp>
                                                <p:sp>
                                                  <p:nvSpPr>
                                                    <p:cNvPr id="316" name="Line 636"/>
                                                    <p:cNvSpPr>
                                                      <a:spLocks noChangeAspect="1" noChangeShapeType="1"/>
                                                    </p:cNvSpPr>
                                                    <p:nvPr/>
                                                  </p:nvSpPr>
                                                  <p:spPr bwMode="auto">
                                                    <a:xfrm flipH="1" flipV="1">
                                                      <a:off x="2290" y="2042"/>
                                                      <a:ext cx="402" cy="228"/>
                                                    </a:xfrm>
                                                    <a:prstGeom prst="line">
                                                      <a:avLst/>
                                                    </a:prstGeom>
                                                    <a:noFill/>
                                                    <a:ln w="12700">
                                                      <a:solidFill>
                                                        <a:schemeClr val="tx2"/>
                                                      </a:solidFill>
                                                      <a:prstDash val="sysDot"/>
                                                      <a:round/>
                                                      <a:headEnd/>
                                                      <a:tailEnd/>
                                                    </a:ln>
                                                  </p:spPr>
                                                  <p:txBody>
                                                    <a:bodyPr/>
                                                    <a:lstStyle/>
                                                    <a:p>
                                                      <a:endParaRPr lang="en-US"/>
                                                    </a:p>
                                                  </p:txBody>
                                                </p:sp>
                                                <p:sp>
                                                  <p:nvSpPr>
                                                    <p:cNvPr id="317" name="Line 637"/>
                                                    <p:cNvSpPr>
                                                      <a:spLocks noChangeAspect="1" noChangeShapeType="1"/>
                                                    </p:cNvSpPr>
                                                    <p:nvPr/>
                                                  </p:nvSpPr>
                                                  <p:spPr bwMode="auto">
                                                    <a:xfrm flipH="1">
                                                      <a:off x="2332" y="2270"/>
                                                      <a:ext cx="360" cy="157"/>
                                                    </a:xfrm>
                                                    <a:prstGeom prst="line">
                                                      <a:avLst/>
                                                    </a:prstGeom>
                                                    <a:noFill/>
                                                    <a:ln w="12700">
                                                      <a:solidFill>
                                                        <a:schemeClr val="tx2"/>
                                                      </a:solidFill>
                                                      <a:prstDash val="sysDot"/>
                                                      <a:round/>
                                                      <a:headEnd/>
                                                      <a:tailEnd/>
                                                    </a:ln>
                                                  </p:spPr>
                                                  <p:txBody>
                                                    <a:bodyPr/>
                                                    <a:lstStyle/>
                                                    <a:p>
                                                      <a:endParaRPr lang="en-US"/>
                                                    </a:p>
                                                  </p:txBody>
                                                </p:sp>
                                                <p:sp>
                                                  <p:nvSpPr>
                                                    <p:cNvPr id="318" name="Line 638"/>
                                                    <p:cNvSpPr>
                                                      <a:spLocks noChangeAspect="1" noChangeShapeType="1"/>
                                                    </p:cNvSpPr>
                                                    <p:nvPr/>
                                                  </p:nvSpPr>
                                                  <p:spPr bwMode="auto">
                                                    <a:xfrm flipH="1">
                                                      <a:off x="2265" y="2270"/>
                                                      <a:ext cx="427" cy="135"/>
                                                    </a:xfrm>
                                                    <a:prstGeom prst="line">
                                                      <a:avLst/>
                                                    </a:prstGeom>
                                                    <a:noFill/>
                                                    <a:ln w="12700">
                                                      <a:solidFill>
                                                        <a:schemeClr val="tx2"/>
                                                      </a:solidFill>
                                                      <a:prstDash val="sysDot"/>
                                                      <a:round/>
                                                      <a:headEnd/>
                                                      <a:tailEnd/>
                                                    </a:ln>
                                                  </p:spPr>
                                                  <p:txBody>
                                                    <a:bodyPr/>
                                                    <a:lstStyle/>
                                                    <a:p>
                                                      <a:endParaRPr lang="en-US"/>
                                                    </a:p>
                                                  </p:txBody>
                                                </p:sp>
                                                <p:sp>
                                                  <p:nvSpPr>
                                                    <p:cNvPr id="319" name="Line 639"/>
                                                    <p:cNvSpPr>
                                                      <a:spLocks noChangeAspect="1" noChangeShapeType="1"/>
                                                    </p:cNvSpPr>
                                                    <p:nvPr/>
                                                  </p:nvSpPr>
                                                  <p:spPr bwMode="auto">
                                                    <a:xfrm>
                                                      <a:off x="1854" y="2667"/>
                                                      <a:ext cx="81" cy="37"/>
                                                    </a:xfrm>
                                                    <a:prstGeom prst="line">
                                                      <a:avLst/>
                                                    </a:prstGeom>
                                                    <a:noFill/>
                                                    <a:ln w="12700">
                                                      <a:solidFill>
                                                        <a:schemeClr val="tx2"/>
                                                      </a:solidFill>
                                                      <a:prstDash val="sysDot"/>
                                                      <a:round/>
                                                      <a:headEnd/>
                                                      <a:tailEnd/>
                                                    </a:ln>
                                                  </p:spPr>
                                                  <p:txBody>
                                                    <a:bodyPr/>
                                                    <a:lstStyle/>
                                                    <a:p>
                                                      <a:endParaRPr lang="en-US"/>
                                                    </a:p>
                                                  </p:txBody>
                                                </p:sp>
                                                <p:sp>
                                                  <p:nvSpPr>
                                                    <p:cNvPr id="320" name="Line 640"/>
                                                    <p:cNvSpPr>
                                                      <a:spLocks noChangeAspect="1" noChangeShapeType="1"/>
                                                    </p:cNvSpPr>
                                                    <p:nvPr/>
                                                  </p:nvSpPr>
                                                  <p:spPr bwMode="auto">
                                                    <a:xfrm>
                                                      <a:off x="1854" y="2667"/>
                                                      <a:ext cx="280" cy="70"/>
                                                    </a:xfrm>
                                                    <a:prstGeom prst="line">
                                                      <a:avLst/>
                                                    </a:prstGeom>
                                                    <a:noFill/>
                                                    <a:ln w="12700">
                                                      <a:solidFill>
                                                        <a:schemeClr val="tx2"/>
                                                      </a:solidFill>
                                                      <a:prstDash val="sysDot"/>
                                                      <a:round/>
                                                      <a:headEnd/>
                                                      <a:tailEnd/>
                                                    </a:ln>
                                                  </p:spPr>
                                                  <p:txBody>
                                                    <a:bodyPr/>
                                                    <a:lstStyle/>
                                                    <a:p>
                                                      <a:endParaRPr lang="en-US"/>
                                                    </a:p>
                                                  </p:txBody>
                                                </p:sp>
                                                <p:sp>
                                                  <p:nvSpPr>
                                                    <p:cNvPr id="321" name="Line 641"/>
                                                    <p:cNvSpPr>
                                                      <a:spLocks noChangeAspect="1" noChangeShapeType="1"/>
                                                    </p:cNvSpPr>
                                                    <p:nvPr/>
                                                  </p:nvSpPr>
                                                  <p:spPr bwMode="auto">
                                                    <a:xfrm flipH="1">
                                                      <a:off x="1799" y="2667"/>
                                                      <a:ext cx="55" cy="288"/>
                                                    </a:xfrm>
                                                    <a:prstGeom prst="line">
                                                      <a:avLst/>
                                                    </a:prstGeom>
                                                    <a:noFill/>
                                                    <a:ln w="12700">
                                                      <a:solidFill>
                                                        <a:schemeClr val="tx2"/>
                                                      </a:solidFill>
                                                      <a:prstDash val="sysDot"/>
                                                      <a:round/>
                                                      <a:headEnd/>
                                                      <a:tailEnd/>
                                                    </a:ln>
                                                  </p:spPr>
                                                  <p:txBody>
                                                    <a:bodyPr/>
                                                    <a:lstStyle/>
                                                    <a:p>
                                                      <a:endParaRPr lang="en-US"/>
                                                    </a:p>
                                                  </p:txBody>
                                                </p:sp>
                                                <p:sp>
                                                  <p:nvSpPr>
                                                    <p:cNvPr id="322" name="Line 642"/>
                                                    <p:cNvSpPr>
                                                      <a:spLocks noChangeAspect="1" noChangeShapeType="1"/>
                                                    </p:cNvSpPr>
                                                    <p:nvPr/>
                                                  </p:nvSpPr>
                                                  <p:spPr bwMode="auto">
                                                    <a:xfrm flipV="1">
                                                      <a:off x="2324" y="2270"/>
                                                      <a:ext cx="368" cy="265"/>
                                                    </a:xfrm>
                                                    <a:prstGeom prst="line">
                                                      <a:avLst/>
                                                    </a:prstGeom>
                                                    <a:noFill/>
                                                    <a:ln w="12700">
                                                      <a:solidFill>
                                                        <a:schemeClr val="tx2"/>
                                                      </a:solidFill>
                                                      <a:prstDash val="sysDot"/>
                                                      <a:round/>
                                                      <a:headEnd/>
                                                      <a:tailEnd/>
                                                    </a:ln>
                                                  </p:spPr>
                                                  <p:txBody>
                                                    <a:bodyPr/>
                                                    <a:lstStyle/>
                                                    <a:p>
                                                      <a:endParaRPr lang="en-US"/>
                                                    </a:p>
                                                  </p:txBody>
                                                </p:sp>
                                                <p:sp>
                                                  <p:nvSpPr>
                                                    <p:cNvPr id="323" name="Line 643"/>
                                                    <p:cNvSpPr>
                                                      <a:spLocks noChangeAspect="1" noChangeShapeType="1"/>
                                                    </p:cNvSpPr>
                                                    <p:nvPr/>
                                                  </p:nvSpPr>
                                                  <p:spPr bwMode="auto">
                                                    <a:xfrm flipH="1">
                                                      <a:off x="2290" y="1972"/>
                                                      <a:ext cx="292" cy="70"/>
                                                    </a:xfrm>
                                                    <a:prstGeom prst="line">
                                                      <a:avLst/>
                                                    </a:prstGeom>
                                                    <a:noFill/>
                                                    <a:ln w="12700">
                                                      <a:solidFill>
                                                        <a:schemeClr val="tx2"/>
                                                      </a:solidFill>
                                                      <a:prstDash val="sysDot"/>
                                                      <a:round/>
                                                      <a:headEnd/>
                                                      <a:tailEnd/>
                                                    </a:ln>
                                                  </p:spPr>
                                                  <p:txBody>
                                                    <a:bodyPr/>
                                                    <a:lstStyle/>
                                                    <a:p>
                                                      <a:endParaRPr lang="en-US"/>
                                                    </a:p>
                                                  </p:txBody>
                                                </p:sp>
                                                <p:sp>
                                                  <p:nvSpPr>
                                                    <p:cNvPr id="324" name="Line 644"/>
                                                    <p:cNvSpPr>
                                                      <a:spLocks noChangeAspect="1" noChangeShapeType="1"/>
                                                    </p:cNvSpPr>
                                                    <p:nvPr/>
                                                  </p:nvSpPr>
                                                  <p:spPr bwMode="auto">
                                                    <a:xfrm flipH="1">
                                                      <a:off x="2176" y="1972"/>
                                                      <a:ext cx="406" cy="190"/>
                                                    </a:xfrm>
                                                    <a:prstGeom prst="line">
                                                      <a:avLst/>
                                                    </a:prstGeom>
                                                    <a:noFill/>
                                                    <a:ln w="12700">
                                                      <a:solidFill>
                                                        <a:schemeClr val="tx2"/>
                                                      </a:solidFill>
                                                      <a:prstDash val="sysDot"/>
                                                      <a:round/>
                                                      <a:headEnd/>
                                                      <a:tailEnd/>
                                                    </a:ln>
                                                  </p:spPr>
                                                  <p:txBody>
                                                    <a:bodyPr/>
                                                    <a:lstStyle/>
                                                    <a:p>
                                                      <a:endParaRPr lang="en-US"/>
                                                    </a:p>
                                                  </p:txBody>
                                                </p:sp>
                                                <p:sp>
                                                  <p:nvSpPr>
                                                    <p:cNvPr id="325" name="Line 645"/>
                                                    <p:cNvSpPr>
                                                      <a:spLocks noChangeShapeType="1"/>
                                                    </p:cNvSpPr>
                                                    <p:nvPr/>
                                                  </p:nvSpPr>
                                                  <p:spPr bwMode="auto">
                                                    <a:xfrm flipV="1">
                                                      <a:off x="2151" y="2640"/>
                                                      <a:ext cx="165" cy="99"/>
                                                    </a:xfrm>
                                                    <a:prstGeom prst="line">
                                                      <a:avLst/>
                                                    </a:prstGeom>
                                                    <a:noFill/>
                                                    <a:ln w="12700">
                                                      <a:solidFill>
                                                        <a:schemeClr val="tx2"/>
                                                      </a:solidFill>
                                                      <a:prstDash val="sysDot"/>
                                                      <a:round/>
                                                      <a:headEnd/>
                                                      <a:tailEnd/>
                                                    </a:ln>
                                                    <a:effectLst/>
                                                  </p:spPr>
                                                  <p:txBody>
                                                    <a:bodyPr/>
                                                    <a:lstStyle/>
                                                    <a:p>
                                                      <a:endParaRPr lang="en-US"/>
                                                    </a:p>
                                                  </p:txBody>
                                                </p:sp>
                                                <p:grpSp>
                                                  <p:nvGrpSpPr>
                                                    <p:cNvPr id="326" name="Group 646"/>
                                                    <p:cNvGrpSpPr>
                                                      <a:grpSpLocks/>
                                                    </p:cNvGrpSpPr>
                                                    <p:nvPr/>
                                                  </p:nvGrpSpPr>
                                                  <p:grpSpPr bwMode="auto">
                                                    <a:xfrm>
                                                      <a:off x="1483" y="1846"/>
                                                      <a:ext cx="1107" cy="1284"/>
                                                      <a:chOff x="1483" y="1846"/>
                                                      <a:chExt cx="1107" cy="1284"/>
                                                    </a:xfrm>
                                                  </p:grpSpPr>
                                                  <p:grpSp>
                                                    <p:nvGrpSpPr>
                                                      <p:cNvPr id="327" name="Group 647"/>
                                                      <p:cNvGrpSpPr>
                                                        <a:grpSpLocks/>
                                                      </p:cNvGrpSpPr>
                                                      <p:nvPr/>
                                                    </p:nvGrpSpPr>
                                                    <p:grpSpPr bwMode="auto">
                                                      <a:xfrm>
                                                        <a:off x="2058" y="2042"/>
                                                        <a:ext cx="274" cy="404"/>
                                                        <a:chOff x="2058" y="2042"/>
                                                        <a:chExt cx="274" cy="404"/>
                                                      </a:xfrm>
                                                    </p:grpSpPr>
                                                    <p:sp>
                                                      <p:nvSpPr>
                                                        <p:cNvPr id="359" name="Line 648"/>
                                                        <p:cNvSpPr>
                                                          <a:spLocks noChangeAspect="1" noChangeShapeType="1"/>
                                                        </p:cNvSpPr>
                                                        <p:nvPr/>
                                                      </p:nvSpPr>
                                                      <p:spPr bwMode="auto">
                                                        <a:xfrm flipV="1">
                                                          <a:off x="2235" y="2042"/>
                                                          <a:ext cx="55" cy="404"/>
                                                        </a:xfrm>
                                                        <a:prstGeom prst="line">
                                                          <a:avLst/>
                                                        </a:prstGeom>
                                                        <a:noFill/>
                                                        <a:ln w="12700">
                                                          <a:solidFill>
                                                            <a:schemeClr val="tx2"/>
                                                          </a:solidFill>
                                                          <a:prstDash val="sysDot"/>
                                                          <a:round/>
                                                          <a:headEnd/>
                                                          <a:tailEnd/>
                                                        </a:ln>
                                                      </p:spPr>
                                                      <p:txBody>
                                                        <a:bodyPr/>
                                                        <a:lstStyle/>
                                                        <a:p>
                                                          <a:endParaRPr lang="en-US"/>
                                                        </a:p>
                                                      </p:txBody>
                                                    </p:sp>
                                                    <p:sp>
                                                      <p:nvSpPr>
                                                        <p:cNvPr id="360" name="Line 649"/>
                                                        <p:cNvSpPr>
                                                          <a:spLocks noChangeAspect="1" noChangeShapeType="1"/>
                                                        </p:cNvSpPr>
                                                        <p:nvPr/>
                                                      </p:nvSpPr>
                                                      <p:spPr bwMode="auto">
                                                        <a:xfrm flipH="1" flipV="1">
                                                          <a:off x="2176" y="2163"/>
                                                          <a:ext cx="59" cy="283"/>
                                                        </a:xfrm>
                                                        <a:prstGeom prst="line">
                                                          <a:avLst/>
                                                        </a:prstGeom>
                                                        <a:noFill/>
                                                        <a:ln w="12700">
                                                          <a:solidFill>
                                                            <a:schemeClr val="tx2"/>
                                                          </a:solidFill>
                                                          <a:prstDash val="sysDot"/>
                                                          <a:round/>
                                                          <a:headEnd/>
                                                          <a:tailEnd/>
                                                        </a:ln>
                                                      </p:spPr>
                                                      <p:txBody>
                                                        <a:bodyPr/>
                                                        <a:lstStyle/>
                                                        <a:p>
                                                          <a:endParaRPr lang="en-US"/>
                                                        </a:p>
                                                      </p:txBody>
                                                    </p:sp>
                                                    <p:sp>
                                                      <p:nvSpPr>
                                                        <p:cNvPr id="361" name="Line 650"/>
                                                        <p:cNvSpPr>
                                                          <a:spLocks noChangeAspect="1" noChangeShapeType="1"/>
                                                        </p:cNvSpPr>
                                                        <p:nvPr/>
                                                      </p:nvSpPr>
                                                      <p:spPr bwMode="auto">
                                                        <a:xfrm>
                                                          <a:off x="2290" y="2042"/>
                                                          <a:ext cx="42" cy="385"/>
                                                        </a:xfrm>
                                                        <a:prstGeom prst="line">
                                                          <a:avLst/>
                                                        </a:prstGeom>
                                                        <a:noFill/>
                                                        <a:ln w="12700">
                                                          <a:solidFill>
                                                            <a:schemeClr val="tx2"/>
                                                          </a:solidFill>
                                                          <a:prstDash val="sysDot"/>
                                                          <a:round/>
                                                          <a:headEnd/>
                                                          <a:tailEnd/>
                                                        </a:ln>
                                                      </p:spPr>
                                                      <p:txBody>
                                                        <a:bodyPr/>
                                                        <a:lstStyle/>
                                                        <a:p>
                                                          <a:endParaRPr lang="en-US"/>
                                                        </a:p>
                                                      </p:txBody>
                                                    </p:sp>
                                                    <p:sp>
                                                      <p:nvSpPr>
                                                        <p:cNvPr id="362" name="Line 651"/>
                                                        <p:cNvSpPr>
                                                          <a:spLocks noChangeAspect="1" noChangeShapeType="1"/>
                                                        </p:cNvSpPr>
                                                        <p:nvPr/>
                                                      </p:nvSpPr>
                                                      <p:spPr bwMode="auto">
                                                        <a:xfrm flipH="1">
                                                          <a:off x="2265" y="2042"/>
                                                          <a:ext cx="25" cy="363"/>
                                                        </a:xfrm>
                                                        <a:prstGeom prst="line">
                                                          <a:avLst/>
                                                        </a:prstGeom>
                                                        <a:noFill/>
                                                        <a:ln w="12700">
                                                          <a:solidFill>
                                                            <a:schemeClr val="tx2"/>
                                                          </a:solidFill>
                                                          <a:prstDash val="sysDot"/>
                                                          <a:round/>
                                                          <a:headEnd/>
                                                          <a:tailEnd/>
                                                        </a:ln>
                                                      </p:spPr>
                                                      <p:txBody>
                                                        <a:bodyPr/>
                                                        <a:lstStyle/>
                                                        <a:p>
                                                          <a:endParaRPr lang="en-US"/>
                                                        </a:p>
                                                      </p:txBody>
                                                    </p:sp>
                                                    <p:sp>
                                                      <p:nvSpPr>
                                                        <p:cNvPr id="363" name="Line 652"/>
                                                        <p:cNvSpPr>
                                                          <a:spLocks noChangeAspect="1" noChangeShapeType="1"/>
                                                        </p:cNvSpPr>
                                                        <p:nvPr/>
                                                      </p:nvSpPr>
                                                      <p:spPr bwMode="auto">
                                                        <a:xfrm flipH="1" flipV="1">
                                                          <a:off x="2176" y="2163"/>
                                                          <a:ext cx="156" cy="264"/>
                                                        </a:xfrm>
                                                        <a:prstGeom prst="line">
                                                          <a:avLst/>
                                                        </a:prstGeom>
                                                        <a:noFill/>
                                                        <a:ln w="12700">
                                                          <a:solidFill>
                                                            <a:schemeClr val="tx2"/>
                                                          </a:solidFill>
                                                          <a:prstDash val="sysDot"/>
                                                          <a:round/>
                                                          <a:headEnd/>
                                                          <a:tailEnd/>
                                                        </a:ln>
                                                      </p:spPr>
                                                      <p:txBody>
                                                        <a:bodyPr/>
                                                        <a:lstStyle/>
                                                        <a:p>
                                                          <a:endParaRPr lang="en-US"/>
                                                        </a:p>
                                                      </p:txBody>
                                                    </p:sp>
                                                    <p:sp>
                                                      <p:nvSpPr>
                                                        <p:cNvPr id="364" name="Line 653"/>
                                                        <p:cNvSpPr>
                                                          <a:spLocks noChangeAspect="1" noChangeShapeType="1"/>
                                                        </p:cNvSpPr>
                                                        <p:nvPr/>
                                                      </p:nvSpPr>
                                                      <p:spPr bwMode="auto">
                                                        <a:xfrm>
                                                          <a:off x="2176" y="2163"/>
                                                          <a:ext cx="89" cy="242"/>
                                                        </a:xfrm>
                                                        <a:prstGeom prst="line">
                                                          <a:avLst/>
                                                        </a:prstGeom>
                                                        <a:noFill/>
                                                        <a:ln w="12700">
                                                          <a:solidFill>
                                                            <a:schemeClr val="tx2"/>
                                                          </a:solidFill>
                                                          <a:prstDash val="sysDot"/>
                                                          <a:round/>
                                                          <a:headEnd/>
                                                          <a:tailEnd/>
                                                        </a:ln>
                                                      </p:spPr>
                                                      <p:txBody>
                                                        <a:bodyPr/>
                                                        <a:lstStyle/>
                                                        <a:p>
                                                          <a:endParaRPr lang="en-US"/>
                                                        </a:p>
                                                      </p:txBody>
                                                    </p:sp>
                                                    <p:sp>
                                                      <p:nvSpPr>
                                                        <p:cNvPr id="365" name="Line 654"/>
                                                        <p:cNvSpPr>
                                                          <a:spLocks noChangeAspect="1" noChangeShapeType="1"/>
                                                        </p:cNvSpPr>
                                                        <p:nvPr/>
                                                      </p:nvSpPr>
                                                      <p:spPr bwMode="auto">
                                                        <a:xfrm>
                                                          <a:off x="2058" y="2200"/>
                                                          <a:ext cx="177" cy="246"/>
                                                        </a:xfrm>
                                                        <a:prstGeom prst="line">
                                                          <a:avLst/>
                                                        </a:prstGeom>
                                                        <a:noFill/>
                                                        <a:ln w="12700">
                                                          <a:solidFill>
                                                            <a:schemeClr val="tx2"/>
                                                          </a:solidFill>
                                                          <a:prstDash val="sysDot"/>
                                                          <a:round/>
                                                          <a:headEnd/>
                                                          <a:tailEnd/>
                                                        </a:ln>
                                                      </p:spPr>
                                                      <p:txBody>
                                                        <a:bodyPr/>
                                                        <a:lstStyle/>
                                                        <a:p>
                                                          <a:endParaRPr lang="en-US"/>
                                                        </a:p>
                                                      </p:txBody>
                                                    </p:sp>
                                                    <p:sp>
                                                      <p:nvSpPr>
                                                        <p:cNvPr id="366" name="Line 655"/>
                                                        <p:cNvSpPr>
                                                          <a:spLocks noChangeAspect="1" noChangeShapeType="1"/>
                                                        </p:cNvSpPr>
                                                        <p:nvPr/>
                                                      </p:nvSpPr>
                                                      <p:spPr bwMode="auto">
                                                        <a:xfrm>
                                                          <a:off x="2058" y="2200"/>
                                                          <a:ext cx="207" cy="205"/>
                                                        </a:xfrm>
                                                        <a:prstGeom prst="line">
                                                          <a:avLst/>
                                                        </a:prstGeom>
                                                        <a:noFill/>
                                                        <a:ln w="12700">
                                                          <a:solidFill>
                                                            <a:schemeClr val="tx2"/>
                                                          </a:solidFill>
                                                          <a:prstDash val="sysDot"/>
                                                          <a:round/>
                                                          <a:headEnd/>
                                                          <a:tailEnd/>
                                                        </a:ln>
                                                      </p:spPr>
                                                      <p:txBody>
                                                        <a:bodyPr/>
                                                        <a:lstStyle/>
                                                        <a:p>
                                                          <a:endParaRPr lang="en-US"/>
                                                        </a:p>
                                                      </p:txBody>
                                                    </p:sp>
                                                  </p:grpSp>
                                                  <p:grpSp>
                                                    <p:nvGrpSpPr>
                                                      <p:cNvPr id="328" name="Group 656"/>
                                                      <p:cNvGrpSpPr>
                                                        <a:grpSpLocks/>
                                                      </p:cNvGrpSpPr>
                                                      <p:nvPr/>
                                                    </p:nvGrpSpPr>
                                                    <p:grpSpPr bwMode="auto">
                                                      <a:xfrm>
                                                        <a:off x="1483" y="1846"/>
                                                        <a:ext cx="1107" cy="1284"/>
                                                        <a:chOff x="1483" y="1846"/>
                                                        <a:chExt cx="1107" cy="1284"/>
                                                      </a:xfrm>
                                                    </p:grpSpPr>
                                                    <p:sp>
                                                      <p:nvSpPr>
                                                        <p:cNvPr id="329" name="Line 657"/>
                                                        <p:cNvSpPr>
                                                          <a:spLocks noChangeAspect="1" noChangeShapeType="1"/>
                                                        </p:cNvSpPr>
                                                        <p:nvPr/>
                                                      </p:nvSpPr>
                                                      <p:spPr bwMode="auto">
                                                        <a:xfrm flipH="1">
                                                          <a:off x="2290" y="1846"/>
                                                          <a:ext cx="300" cy="196"/>
                                                        </a:xfrm>
                                                        <a:prstGeom prst="line">
                                                          <a:avLst/>
                                                        </a:prstGeom>
                                                        <a:noFill/>
                                                        <a:ln w="12700">
                                                          <a:solidFill>
                                                            <a:schemeClr val="tx2"/>
                                                          </a:solidFill>
                                                          <a:prstDash val="sysDot"/>
                                                          <a:round/>
                                                          <a:headEnd/>
                                                          <a:tailEnd/>
                                                        </a:ln>
                                                      </p:spPr>
                                                      <p:txBody>
                                                        <a:bodyPr/>
                                                        <a:lstStyle/>
                                                        <a:p>
                                                          <a:endParaRPr lang="en-US"/>
                                                        </a:p>
                                                      </p:txBody>
                                                    </p:sp>
                                                    <p:grpSp>
                                                      <p:nvGrpSpPr>
                                                        <p:cNvPr id="330" name="Group 658"/>
                                                        <p:cNvGrpSpPr>
                                                          <a:grpSpLocks/>
                                                        </p:cNvGrpSpPr>
                                                        <p:nvPr/>
                                                      </p:nvGrpSpPr>
                                                      <p:grpSpPr bwMode="auto">
                                                        <a:xfrm>
                                                          <a:off x="1483" y="2028"/>
                                                          <a:ext cx="807" cy="1102"/>
                                                          <a:chOff x="1483" y="2028"/>
                                                          <a:chExt cx="807" cy="1102"/>
                                                        </a:xfrm>
                                                      </p:grpSpPr>
                                                      <p:sp>
                                                        <p:nvSpPr>
                                                          <p:cNvPr id="331" name="Line 659"/>
                                                          <p:cNvSpPr>
                                                            <a:spLocks noChangeAspect="1" noChangeShapeType="1"/>
                                                          </p:cNvSpPr>
                                                          <p:nvPr/>
                                                        </p:nvSpPr>
                                                        <p:spPr bwMode="auto">
                                                          <a:xfrm flipH="1">
                                                            <a:off x="2176" y="2042"/>
                                                            <a:ext cx="114" cy="121"/>
                                                          </a:xfrm>
                                                          <a:prstGeom prst="line">
                                                            <a:avLst/>
                                                          </a:prstGeom>
                                                          <a:noFill/>
                                                          <a:ln w="12700">
                                                            <a:solidFill>
                                                              <a:schemeClr val="tx2"/>
                                                            </a:solidFill>
                                                            <a:prstDash val="sysDot"/>
                                                            <a:round/>
                                                            <a:headEnd/>
                                                            <a:tailEnd/>
                                                          </a:ln>
                                                        </p:spPr>
                                                        <p:txBody>
                                                          <a:bodyPr/>
                                                          <a:lstStyle/>
                                                          <a:p>
                                                            <a:endParaRPr lang="en-US"/>
                                                          </a:p>
                                                        </p:txBody>
                                                      </p:sp>
                                                      <p:sp>
                                                        <p:nvSpPr>
                                                          <p:cNvPr id="332" name="Line 660"/>
                                                          <p:cNvSpPr>
                                                            <a:spLocks noChangeAspect="1" noChangeShapeType="1"/>
                                                          </p:cNvSpPr>
                                                          <p:nvPr/>
                                                        </p:nvSpPr>
                                                        <p:spPr bwMode="auto">
                                                          <a:xfrm flipV="1">
                                                            <a:off x="2058" y="2042"/>
                                                            <a:ext cx="232" cy="158"/>
                                                          </a:xfrm>
                                                          <a:prstGeom prst="line">
                                                            <a:avLst/>
                                                          </a:prstGeom>
                                                          <a:noFill/>
                                                          <a:ln w="12700">
                                                            <a:solidFill>
                                                              <a:schemeClr val="tx2"/>
                                                            </a:solidFill>
                                                            <a:prstDash val="sysDot"/>
                                                            <a:round/>
                                                            <a:headEnd/>
                                                            <a:tailEnd/>
                                                          </a:ln>
                                                        </p:spPr>
                                                        <p:txBody>
                                                          <a:bodyPr/>
                                                          <a:lstStyle/>
                                                          <a:p>
                                                            <a:endParaRPr lang="en-US"/>
                                                          </a:p>
                                                        </p:txBody>
                                                      </p:sp>
                                                      <p:sp>
                                                        <p:nvSpPr>
                                                          <p:cNvPr id="333" name="Line 661"/>
                                                          <p:cNvSpPr>
                                                            <a:spLocks noChangeAspect="1" noChangeShapeType="1"/>
                                                          </p:cNvSpPr>
                                                          <p:nvPr/>
                                                        </p:nvSpPr>
                                                        <p:spPr bwMode="auto">
                                                          <a:xfrm flipV="1">
                                                            <a:off x="2058" y="2162"/>
                                                            <a:ext cx="118" cy="38"/>
                                                          </a:xfrm>
                                                          <a:prstGeom prst="line">
                                                            <a:avLst/>
                                                          </a:prstGeom>
                                                          <a:noFill/>
                                                          <a:ln w="12700">
                                                            <a:solidFill>
                                                              <a:schemeClr val="tx2"/>
                                                            </a:solidFill>
                                                            <a:prstDash val="sysDot"/>
                                                            <a:round/>
                                                            <a:headEnd/>
                                                            <a:tailEnd/>
                                                          </a:ln>
                                                        </p:spPr>
                                                        <p:txBody>
                                                          <a:bodyPr/>
                                                          <a:lstStyle/>
                                                          <a:p>
                                                            <a:endParaRPr lang="en-US"/>
                                                          </a:p>
                                                        </p:txBody>
                                                      </p:sp>
                                                      <p:grpSp>
                                                        <p:nvGrpSpPr>
                                                          <p:cNvPr id="334" name="Group 662"/>
                                                          <p:cNvGrpSpPr>
                                                            <a:grpSpLocks/>
                                                          </p:cNvGrpSpPr>
                                                          <p:nvPr/>
                                                        </p:nvGrpSpPr>
                                                        <p:grpSpPr bwMode="auto">
                                                          <a:xfrm>
                                                            <a:off x="1483" y="2028"/>
                                                            <a:ext cx="807" cy="1102"/>
                                                            <a:chOff x="1483" y="2028"/>
                                                            <a:chExt cx="807" cy="1102"/>
                                                          </a:xfrm>
                                                        </p:grpSpPr>
                                                        <p:grpSp>
                                                          <p:nvGrpSpPr>
                                                            <p:cNvPr id="335" name="Group 663"/>
                                                            <p:cNvGrpSpPr>
                                                              <a:grpSpLocks/>
                                                            </p:cNvGrpSpPr>
                                                            <p:nvPr/>
                                                          </p:nvGrpSpPr>
                                                          <p:grpSpPr bwMode="auto">
                                                            <a:xfrm>
                                                              <a:off x="1703" y="2028"/>
                                                              <a:ext cx="587" cy="639"/>
                                                              <a:chOff x="1703" y="2028"/>
                                                              <a:chExt cx="587" cy="639"/>
                                                            </a:xfrm>
                                                          </p:grpSpPr>
                                                          <p:sp>
                                                            <p:nvSpPr>
                                                              <p:cNvPr id="350" name="Line 664"/>
                                                              <p:cNvSpPr>
                                                                <a:spLocks noChangeAspect="1" noChangeShapeType="1"/>
                                                              </p:cNvSpPr>
                                                              <p:nvPr/>
                                                            </p:nvSpPr>
                                                            <p:spPr bwMode="auto">
                                                              <a:xfrm flipV="1">
                                                                <a:off x="1821" y="2042"/>
                                                                <a:ext cx="469" cy="88"/>
                                                              </a:xfrm>
                                                              <a:prstGeom prst="line">
                                                                <a:avLst/>
                                                              </a:prstGeom>
                                                              <a:noFill/>
                                                              <a:ln w="12700">
                                                                <a:solidFill>
                                                                  <a:schemeClr val="tx2"/>
                                                                </a:solidFill>
                                                                <a:prstDash val="sysDot"/>
                                                                <a:round/>
                                                                <a:headEnd/>
                                                                <a:tailEnd/>
                                                              </a:ln>
                                                            </p:spPr>
                                                            <p:txBody>
                                                              <a:bodyPr/>
                                                              <a:lstStyle/>
                                                              <a:p>
                                                                <a:endParaRPr lang="en-US"/>
                                                              </a:p>
                                                            </p:txBody>
                                                          </p:sp>
                                                          <p:sp>
                                                            <p:nvSpPr>
                                                              <p:cNvPr id="351" name="Line 665"/>
                                                              <p:cNvSpPr>
                                                                <a:spLocks noChangeAspect="1" noChangeShapeType="1"/>
                                                              </p:cNvSpPr>
                                                              <p:nvPr/>
                                                            </p:nvSpPr>
                                                            <p:spPr bwMode="auto">
                                                              <a:xfrm>
                                                                <a:off x="1821" y="2130"/>
                                                                <a:ext cx="355" cy="33"/>
                                                              </a:xfrm>
                                                              <a:prstGeom prst="line">
                                                                <a:avLst/>
                                                              </a:prstGeom>
                                                              <a:noFill/>
                                                              <a:ln w="12700">
                                                                <a:solidFill>
                                                                  <a:schemeClr val="tx2"/>
                                                                </a:solidFill>
                                                                <a:prstDash val="sysDot"/>
                                                                <a:round/>
                                                                <a:headEnd/>
                                                                <a:tailEnd/>
                                                              </a:ln>
                                                            </p:spPr>
                                                            <p:txBody>
                                                              <a:bodyPr/>
                                                              <a:lstStyle/>
                                                              <a:p>
                                                                <a:endParaRPr lang="en-US"/>
                                                              </a:p>
                                                            </p:txBody>
                                                          </p:sp>
                                                          <p:sp>
                                                            <p:nvSpPr>
                                                              <p:cNvPr id="352" name="Line 666"/>
                                                              <p:cNvSpPr>
                                                                <a:spLocks noChangeAspect="1" noChangeShapeType="1"/>
                                                              </p:cNvSpPr>
                                                              <p:nvPr/>
                                                            </p:nvSpPr>
                                                            <p:spPr bwMode="auto">
                                                              <a:xfrm>
                                                                <a:off x="1851" y="2028"/>
                                                                <a:ext cx="207" cy="172"/>
                                                              </a:xfrm>
                                                              <a:prstGeom prst="line">
                                                                <a:avLst/>
                                                              </a:prstGeom>
                                                              <a:noFill/>
                                                              <a:ln w="12700">
                                                                <a:solidFill>
                                                                  <a:schemeClr val="tx2"/>
                                                                </a:solidFill>
                                                                <a:prstDash val="sysDot"/>
                                                                <a:round/>
                                                                <a:headEnd/>
                                                                <a:tailEnd/>
                                                              </a:ln>
                                                            </p:spPr>
                                                            <p:txBody>
                                                              <a:bodyPr/>
                                                              <a:lstStyle/>
                                                              <a:p>
                                                                <a:endParaRPr lang="en-US"/>
                                                              </a:p>
                                                            </p:txBody>
                                                          </p:sp>
                                                          <p:sp>
                                                            <p:nvSpPr>
                                                              <p:cNvPr id="353" name="Line 667"/>
                                                              <p:cNvSpPr>
                                                                <a:spLocks noChangeAspect="1" noChangeShapeType="1"/>
                                                              </p:cNvSpPr>
                                                              <p:nvPr/>
                                                            </p:nvSpPr>
                                                            <p:spPr bwMode="auto">
                                                              <a:xfrm>
                                                                <a:off x="1851" y="2028"/>
                                                                <a:ext cx="439" cy="14"/>
                                                              </a:xfrm>
                                                              <a:prstGeom prst="line">
                                                                <a:avLst/>
                                                              </a:prstGeom>
                                                              <a:noFill/>
                                                              <a:ln w="12700">
                                                                <a:solidFill>
                                                                  <a:schemeClr val="tx2"/>
                                                                </a:solidFill>
                                                                <a:prstDash val="sysDot"/>
                                                                <a:round/>
                                                                <a:headEnd/>
                                                                <a:tailEnd/>
                                                              </a:ln>
                                                            </p:spPr>
                                                            <p:txBody>
                                                              <a:bodyPr/>
                                                              <a:lstStyle/>
                                                              <a:p>
                                                                <a:endParaRPr lang="en-US"/>
                                                              </a:p>
                                                            </p:txBody>
                                                          </p:sp>
                                                          <p:sp>
                                                            <p:nvSpPr>
                                                              <p:cNvPr id="354" name="Line 668"/>
                                                              <p:cNvSpPr>
                                                                <a:spLocks noChangeAspect="1" noChangeShapeType="1"/>
                                                              </p:cNvSpPr>
                                                              <p:nvPr/>
                                                            </p:nvSpPr>
                                                            <p:spPr bwMode="auto">
                                                              <a:xfrm>
                                                                <a:off x="1851" y="2028"/>
                                                                <a:ext cx="325" cy="134"/>
                                                              </a:xfrm>
                                                              <a:prstGeom prst="line">
                                                                <a:avLst/>
                                                              </a:prstGeom>
                                                              <a:noFill/>
                                                              <a:ln w="12700">
                                                                <a:solidFill>
                                                                  <a:schemeClr val="tx2"/>
                                                                </a:solidFill>
                                                                <a:prstDash val="sysDot"/>
                                                                <a:round/>
                                                                <a:headEnd/>
                                                                <a:tailEnd/>
                                                              </a:ln>
                                                            </p:spPr>
                                                            <p:txBody>
                                                              <a:bodyPr/>
                                                              <a:lstStyle/>
                                                              <a:p>
                                                                <a:endParaRPr lang="en-US"/>
                                                              </a:p>
                                                            </p:txBody>
                                                          </p:sp>
                                                          <p:sp>
                                                            <p:nvSpPr>
                                                              <p:cNvPr id="355" name="Line 669"/>
                                                              <p:cNvSpPr>
                                                                <a:spLocks noChangeAspect="1" noChangeShapeType="1"/>
                                                              </p:cNvSpPr>
                                                              <p:nvPr/>
                                                            </p:nvSpPr>
                                                            <p:spPr bwMode="auto">
                                                              <a:xfrm flipH="1">
                                                                <a:off x="1703" y="2200"/>
                                                                <a:ext cx="355" cy="307"/>
                                                              </a:xfrm>
                                                              <a:prstGeom prst="line">
                                                                <a:avLst/>
                                                              </a:prstGeom>
                                                              <a:noFill/>
                                                              <a:ln w="12700">
                                                                <a:solidFill>
                                                                  <a:schemeClr val="tx2"/>
                                                                </a:solidFill>
                                                                <a:prstDash val="sysDot"/>
                                                                <a:round/>
                                                                <a:headEnd/>
                                                                <a:tailEnd/>
                                                              </a:ln>
                                                            </p:spPr>
                                                            <p:txBody>
                                                              <a:bodyPr/>
                                                              <a:lstStyle/>
                                                              <a:p>
                                                                <a:endParaRPr lang="en-US"/>
                                                              </a:p>
                                                            </p:txBody>
                                                          </p:sp>
                                                          <p:sp>
                                                            <p:nvSpPr>
                                                              <p:cNvPr id="356" name="Line 670"/>
                                                              <p:cNvSpPr>
                                                                <a:spLocks noChangeAspect="1" noChangeShapeType="1"/>
                                                              </p:cNvSpPr>
                                                              <p:nvPr/>
                                                            </p:nvSpPr>
                                                            <p:spPr bwMode="auto">
                                                              <a:xfrm flipH="1" flipV="1">
                                                                <a:off x="1822" y="2130"/>
                                                                <a:ext cx="236" cy="70"/>
                                                              </a:xfrm>
                                                              <a:prstGeom prst="line">
                                                                <a:avLst/>
                                                              </a:prstGeom>
                                                              <a:noFill/>
                                                              <a:ln w="12700">
                                                                <a:solidFill>
                                                                  <a:schemeClr val="tx2"/>
                                                                </a:solidFill>
                                                                <a:prstDash val="sysDot"/>
                                                                <a:round/>
                                                                <a:headEnd/>
                                                                <a:tailEnd/>
                                                              </a:ln>
                                                            </p:spPr>
                                                            <p:txBody>
                                                              <a:bodyPr/>
                                                              <a:lstStyle/>
                                                              <a:p>
                                                                <a:endParaRPr lang="en-US"/>
                                                              </a:p>
                                                            </p:txBody>
                                                          </p:sp>
                                                          <p:sp>
                                                            <p:nvSpPr>
                                                              <p:cNvPr id="357" name="Line 671"/>
                                                              <p:cNvSpPr>
                                                                <a:spLocks noChangeShapeType="1"/>
                                                              </p:cNvSpPr>
                                                              <p:nvPr/>
                                                            </p:nvSpPr>
                                                            <p:spPr bwMode="auto">
                                                              <a:xfrm flipH="1">
                                                                <a:off x="1857" y="2214"/>
                                                                <a:ext cx="207" cy="444"/>
                                                              </a:xfrm>
                                                              <a:prstGeom prst="line">
                                                                <a:avLst/>
                                                              </a:prstGeom>
                                                              <a:noFill/>
                                                              <a:ln w="12700">
                                                                <a:solidFill>
                                                                  <a:schemeClr val="tx2"/>
                                                                </a:solidFill>
                                                                <a:prstDash val="sysDot"/>
                                                                <a:round/>
                                                                <a:headEnd/>
                                                                <a:tailEnd/>
                                                              </a:ln>
                                                              <a:effectLst/>
                                                            </p:spPr>
                                                            <p:txBody>
                                                              <a:bodyPr/>
                                                              <a:lstStyle/>
                                                              <a:p>
                                                                <a:endParaRPr lang="en-US"/>
                                                              </a:p>
                                                            </p:txBody>
                                                          </p:sp>
                                                          <p:sp>
                                                            <p:nvSpPr>
                                                              <p:cNvPr id="358" name="Line 672"/>
                                                              <p:cNvSpPr>
                                                                <a:spLocks noChangeShapeType="1"/>
                                                              </p:cNvSpPr>
                                                              <p:nvPr/>
                                                            </p:nvSpPr>
                                                            <p:spPr bwMode="auto">
                                                              <a:xfrm>
                                                                <a:off x="1716" y="2517"/>
                                                                <a:ext cx="132" cy="150"/>
                                                              </a:xfrm>
                                                              <a:prstGeom prst="line">
                                                                <a:avLst/>
                                                              </a:prstGeom>
                                                              <a:noFill/>
                                                              <a:ln w="12700">
                                                                <a:solidFill>
                                                                  <a:schemeClr val="tx2"/>
                                                                </a:solidFill>
                                                                <a:prstDash val="sysDot"/>
                                                                <a:round/>
                                                                <a:headEnd/>
                                                                <a:tailEnd/>
                                                              </a:ln>
                                                              <a:effectLst/>
                                                            </p:spPr>
                                                            <p:txBody>
                                                              <a:bodyPr/>
                                                              <a:lstStyle/>
                                                              <a:p>
                                                                <a:endParaRPr lang="en-US"/>
                                                              </a:p>
                                                            </p:txBody>
                                                          </p:sp>
                                                        </p:grpSp>
                                                        <p:grpSp>
                                                          <p:nvGrpSpPr>
                                                            <p:cNvPr id="336" name="Group 673"/>
                                                            <p:cNvGrpSpPr>
                                                              <a:grpSpLocks/>
                                                            </p:cNvGrpSpPr>
                                                            <p:nvPr/>
                                                          </p:nvGrpSpPr>
                                                          <p:grpSpPr bwMode="auto">
                                                            <a:xfrm>
                                                              <a:off x="1483" y="2028"/>
                                                              <a:ext cx="368" cy="1102"/>
                                                              <a:chOff x="1483" y="2028"/>
                                                              <a:chExt cx="368" cy="1102"/>
                                                            </a:xfrm>
                                                          </p:grpSpPr>
                                                          <p:sp>
                                                            <p:nvSpPr>
                                                              <p:cNvPr id="337" name="Line 674"/>
                                                              <p:cNvSpPr>
                                                                <a:spLocks noChangeAspect="1" noChangeShapeType="1"/>
                                                              </p:cNvSpPr>
                                                              <p:nvPr/>
                                                            </p:nvSpPr>
                                                            <p:spPr bwMode="auto">
                                                              <a:xfrm flipV="1">
                                                                <a:off x="1571" y="2507"/>
                                                                <a:ext cx="132" cy="432"/>
                                                              </a:xfrm>
                                                              <a:prstGeom prst="line">
                                                                <a:avLst/>
                                                              </a:prstGeom>
                                                              <a:noFill/>
                                                              <a:ln w="12700">
                                                                <a:solidFill>
                                                                  <a:schemeClr val="tx2"/>
                                                                </a:solidFill>
                                                                <a:prstDash val="sysDot"/>
                                                                <a:round/>
                                                                <a:headEnd/>
                                                                <a:tailEnd/>
                                                              </a:ln>
                                                            </p:spPr>
                                                            <p:txBody>
                                                              <a:bodyPr/>
                                                              <a:lstStyle/>
                                                              <a:p>
                                                                <a:endParaRPr lang="en-US"/>
                                                              </a:p>
                                                            </p:txBody>
                                                          </p:sp>
                                                          <p:sp>
                                                            <p:nvSpPr>
                                                              <p:cNvPr id="338" name="Line 675"/>
                                                              <p:cNvSpPr>
                                                                <a:spLocks noChangeAspect="1" noChangeShapeType="1"/>
                                                              </p:cNvSpPr>
                                                              <p:nvPr/>
                                                            </p:nvSpPr>
                                                            <p:spPr bwMode="auto">
                                                              <a:xfrm flipV="1">
                                                                <a:off x="1648" y="2130"/>
                                                                <a:ext cx="173" cy="325"/>
                                                              </a:xfrm>
                                                              <a:prstGeom prst="line">
                                                                <a:avLst/>
                                                              </a:prstGeom>
                                                              <a:noFill/>
                                                              <a:ln w="12700">
                                                                <a:solidFill>
                                                                  <a:schemeClr val="tx2"/>
                                                                </a:solidFill>
                                                                <a:prstDash val="sysDot"/>
                                                                <a:round/>
                                                                <a:headEnd/>
                                                                <a:tailEnd/>
                                                              </a:ln>
                                                            </p:spPr>
                                                            <p:txBody>
                                                              <a:bodyPr/>
                                                              <a:lstStyle/>
                                                              <a:p>
                                                                <a:endParaRPr lang="en-US"/>
                                                              </a:p>
                                                            </p:txBody>
                                                          </p:sp>
                                                          <p:sp>
                                                            <p:nvSpPr>
                                                              <p:cNvPr id="339" name="Line 676"/>
                                                              <p:cNvSpPr>
                                                                <a:spLocks noChangeAspect="1" noChangeShapeType="1"/>
                                                              </p:cNvSpPr>
                                                              <p:nvPr/>
                                                            </p:nvSpPr>
                                                            <p:spPr bwMode="auto">
                                                              <a:xfrm flipV="1">
                                                                <a:off x="1703" y="2130"/>
                                                                <a:ext cx="118" cy="377"/>
                                                              </a:xfrm>
                                                              <a:prstGeom prst="line">
                                                                <a:avLst/>
                                                              </a:prstGeom>
                                                              <a:noFill/>
                                                              <a:ln w="12700">
                                                                <a:solidFill>
                                                                  <a:schemeClr val="tx2"/>
                                                                </a:solidFill>
                                                                <a:prstDash val="sysDot"/>
                                                                <a:round/>
                                                                <a:headEnd/>
                                                                <a:tailEnd/>
                                                              </a:ln>
                                                            </p:spPr>
                                                            <p:txBody>
                                                              <a:bodyPr/>
                                                              <a:lstStyle/>
                                                              <a:p>
                                                                <a:endParaRPr lang="en-US"/>
                                                              </a:p>
                                                            </p:txBody>
                                                          </p:sp>
                                                          <p:sp>
                                                            <p:nvSpPr>
                                                              <p:cNvPr id="340" name="Line 677"/>
                                                              <p:cNvSpPr>
                                                                <a:spLocks noChangeAspect="1" noChangeShapeType="1"/>
                                                              </p:cNvSpPr>
                                                              <p:nvPr/>
                                                            </p:nvSpPr>
                                                            <p:spPr bwMode="auto">
                                                              <a:xfrm flipH="1">
                                                                <a:off x="1822" y="2028"/>
                                                                <a:ext cx="29" cy="102"/>
                                                              </a:xfrm>
                                                              <a:prstGeom prst="line">
                                                                <a:avLst/>
                                                              </a:prstGeom>
                                                              <a:noFill/>
                                                              <a:ln w="12700">
                                                                <a:solidFill>
                                                                  <a:schemeClr val="tx2"/>
                                                                </a:solidFill>
                                                                <a:prstDash val="sysDot"/>
                                                                <a:round/>
                                                                <a:headEnd/>
                                                                <a:tailEnd/>
                                                              </a:ln>
                                                            </p:spPr>
                                                            <p:txBody>
                                                              <a:bodyPr/>
                                                              <a:lstStyle/>
                                                              <a:p>
                                                                <a:endParaRPr lang="en-US"/>
                                                              </a:p>
                                                            </p:txBody>
                                                          </p:sp>
                                                          <p:sp>
                                                            <p:nvSpPr>
                                                              <p:cNvPr id="341" name="Line 678"/>
                                                              <p:cNvSpPr>
                                                                <a:spLocks noChangeAspect="1" noChangeShapeType="1"/>
                                                              </p:cNvSpPr>
                                                              <p:nvPr/>
                                                            </p:nvSpPr>
                                                            <p:spPr bwMode="auto">
                                                              <a:xfrm flipV="1">
                                                                <a:off x="1483" y="2455"/>
                                                                <a:ext cx="165" cy="377"/>
                                                              </a:xfrm>
                                                              <a:prstGeom prst="line">
                                                                <a:avLst/>
                                                              </a:prstGeom>
                                                              <a:noFill/>
                                                              <a:ln w="12700">
                                                                <a:solidFill>
                                                                  <a:schemeClr val="tx2"/>
                                                                </a:solidFill>
                                                                <a:prstDash val="sysDot"/>
                                                                <a:round/>
                                                                <a:headEnd/>
                                                                <a:tailEnd/>
                                                              </a:ln>
                                                            </p:spPr>
                                                            <p:txBody>
                                                              <a:bodyPr/>
                                                              <a:lstStyle/>
                                                              <a:p>
                                                                <a:endParaRPr lang="en-US"/>
                                                              </a:p>
                                                            </p:txBody>
                                                          </p:sp>
                                                          <p:sp>
                                                            <p:nvSpPr>
                                                              <p:cNvPr id="342" name="Line 679"/>
                                                              <p:cNvSpPr>
                                                                <a:spLocks noChangeAspect="1" noChangeShapeType="1"/>
                                                              </p:cNvSpPr>
                                                              <p:nvPr/>
                                                            </p:nvSpPr>
                                                            <p:spPr bwMode="auto">
                                                              <a:xfrm flipV="1">
                                                                <a:off x="1483" y="2507"/>
                                                                <a:ext cx="220" cy="325"/>
                                                              </a:xfrm>
                                                              <a:prstGeom prst="line">
                                                                <a:avLst/>
                                                              </a:prstGeom>
                                                              <a:noFill/>
                                                              <a:ln w="12700">
                                                                <a:solidFill>
                                                                  <a:schemeClr val="tx2"/>
                                                                </a:solidFill>
                                                                <a:prstDash val="sysDot"/>
                                                                <a:round/>
                                                                <a:headEnd/>
                                                                <a:tailEnd/>
                                                              </a:ln>
                                                            </p:spPr>
                                                            <p:txBody>
                                                              <a:bodyPr/>
                                                              <a:lstStyle/>
                                                              <a:p>
                                                                <a:endParaRPr lang="en-US"/>
                                                              </a:p>
                                                            </p:txBody>
                                                          </p:sp>
                                                          <p:grpSp>
                                                            <p:nvGrpSpPr>
                                                              <p:cNvPr id="343" name="Group 680"/>
                                                              <p:cNvGrpSpPr>
                                                                <a:grpSpLocks/>
                                                              </p:cNvGrpSpPr>
                                                              <p:nvPr/>
                                                            </p:nvGrpSpPr>
                                                            <p:grpSpPr bwMode="auto">
                                                              <a:xfrm>
                                                                <a:off x="1483" y="2832"/>
                                                                <a:ext cx="131" cy="298"/>
                                                                <a:chOff x="1483" y="2832"/>
                                                                <a:chExt cx="131" cy="298"/>
                                                              </a:xfrm>
                                                            </p:grpSpPr>
                                                            <p:sp>
                                                              <p:nvSpPr>
                                                                <p:cNvPr id="344" name="Line 681"/>
                                                                <p:cNvSpPr>
                                                                  <a:spLocks noChangeAspect="1" noChangeShapeType="1"/>
                                                                </p:cNvSpPr>
                                                                <p:nvPr/>
                                                              </p:nvSpPr>
                                                              <p:spPr bwMode="auto">
                                                                <a:xfrm>
                                                                  <a:off x="1483" y="2832"/>
                                                                  <a:ext cx="89" cy="107"/>
                                                                </a:xfrm>
                                                                <a:prstGeom prst="line">
                                                                  <a:avLst/>
                                                                </a:prstGeom>
                                                                <a:noFill/>
                                                                <a:ln w="12700">
                                                                  <a:solidFill>
                                                                    <a:schemeClr val="tx2"/>
                                                                  </a:solidFill>
                                                                  <a:prstDash val="sysDot"/>
                                                                  <a:round/>
                                                                  <a:headEnd/>
                                                                  <a:tailEnd/>
                                                                </a:ln>
                                                              </p:spPr>
                                                              <p:txBody>
                                                                <a:bodyPr/>
                                                                <a:lstStyle/>
                                                                <a:p>
                                                                  <a:endParaRPr lang="en-US"/>
                                                                </a:p>
                                                              </p:txBody>
                                                            </p:sp>
                                                            <p:sp>
                                                              <p:nvSpPr>
                                                                <p:cNvPr id="345" name="Line 682"/>
                                                                <p:cNvSpPr>
                                                                  <a:spLocks noChangeAspect="1" noChangeShapeType="1"/>
                                                                </p:cNvSpPr>
                                                                <p:nvPr/>
                                                              </p:nvSpPr>
                                                              <p:spPr bwMode="auto">
                                                                <a:xfrm flipH="1">
                                                                  <a:off x="1517" y="2939"/>
                                                                  <a:ext cx="54" cy="158"/>
                                                                </a:xfrm>
                                                                <a:prstGeom prst="line">
                                                                  <a:avLst/>
                                                                </a:prstGeom>
                                                                <a:noFill/>
                                                                <a:ln w="12700">
                                                                  <a:solidFill>
                                                                    <a:schemeClr val="tx2"/>
                                                                  </a:solidFill>
                                                                  <a:prstDash val="sysDot"/>
                                                                  <a:round/>
                                                                  <a:headEnd/>
                                                                  <a:tailEnd/>
                                                                </a:ln>
                                                              </p:spPr>
                                                              <p:txBody>
                                                                <a:bodyPr/>
                                                                <a:lstStyle/>
                                                                <a:p>
                                                                  <a:endParaRPr lang="en-US"/>
                                                                </a:p>
                                                              </p:txBody>
                                                            </p:sp>
                                                            <p:sp>
                                                              <p:nvSpPr>
                                                                <p:cNvPr id="346" name="Line 683"/>
                                                                <p:cNvSpPr>
                                                                  <a:spLocks noChangeAspect="1" noChangeShapeType="1"/>
                                                                </p:cNvSpPr>
                                                                <p:nvPr/>
                                                              </p:nvSpPr>
                                                              <p:spPr bwMode="auto">
                                                                <a:xfrm flipH="1" flipV="1">
                                                                  <a:off x="1483" y="2832"/>
                                                                  <a:ext cx="89" cy="275"/>
                                                                </a:xfrm>
                                                                <a:prstGeom prst="line">
                                                                  <a:avLst/>
                                                                </a:prstGeom>
                                                                <a:noFill/>
                                                                <a:ln w="12700">
                                                                  <a:solidFill>
                                                                    <a:schemeClr val="tx2"/>
                                                                  </a:solidFill>
                                                                  <a:prstDash val="sysDot"/>
                                                                  <a:round/>
                                                                  <a:headEnd/>
                                                                  <a:tailEnd/>
                                                                </a:ln>
                                                              </p:spPr>
                                                              <p:txBody>
                                                                <a:bodyPr/>
                                                                <a:lstStyle/>
                                                                <a:p>
                                                                  <a:endParaRPr lang="en-US"/>
                                                                </a:p>
                                                              </p:txBody>
                                                            </p:sp>
                                                            <p:sp>
                                                              <p:nvSpPr>
                                                                <p:cNvPr id="347" name="Line 684"/>
                                                                <p:cNvSpPr>
                                                                  <a:spLocks noChangeAspect="1" noChangeShapeType="1"/>
                                                                </p:cNvSpPr>
                                                                <p:nvPr/>
                                                              </p:nvSpPr>
                                                              <p:spPr bwMode="auto">
                                                                <a:xfrm flipV="1">
                                                                  <a:off x="1572" y="2939"/>
                                                                  <a:ext cx="1" cy="168"/>
                                                                </a:xfrm>
                                                                <a:prstGeom prst="line">
                                                                  <a:avLst/>
                                                                </a:prstGeom>
                                                                <a:noFill/>
                                                                <a:ln w="12700">
                                                                  <a:solidFill>
                                                                    <a:schemeClr val="tx2"/>
                                                                  </a:solidFill>
                                                                  <a:prstDash val="sysDot"/>
                                                                  <a:round/>
                                                                  <a:headEnd/>
                                                                  <a:tailEnd/>
                                                                </a:ln>
                                                              </p:spPr>
                                                              <p:txBody>
                                                                <a:bodyPr/>
                                                                <a:lstStyle/>
                                                                <a:p>
                                                                  <a:endParaRPr lang="en-US"/>
                                                                </a:p>
                                                              </p:txBody>
                                                            </p:sp>
                                                            <p:sp>
                                                              <p:nvSpPr>
                                                                <p:cNvPr id="348" name="Line 685"/>
                                                                <p:cNvSpPr>
                                                                  <a:spLocks noChangeAspect="1" noChangeShapeType="1"/>
                                                                </p:cNvSpPr>
                                                                <p:nvPr/>
                                                              </p:nvSpPr>
                                                              <p:spPr bwMode="auto">
                                                                <a:xfrm flipH="1" flipV="1">
                                                                  <a:off x="1572" y="2939"/>
                                                                  <a:ext cx="42" cy="191"/>
                                                                </a:xfrm>
                                                                <a:prstGeom prst="line">
                                                                  <a:avLst/>
                                                                </a:prstGeom>
                                                                <a:noFill/>
                                                                <a:ln w="12700">
                                                                  <a:solidFill>
                                                                    <a:schemeClr val="tx2"/>
                                                                  </a:solidFill>
                                                                  <a:prstDash val="sysDot"/>
                                                                  <a:round/>
                                                                  <a:headEnd/>
                                                                  <a:tailEnd/>
                                                                </a:ln>
                                                              </p:spPr>
                                                              <p:txBody>
                                                                <a:bodyPr/>
                                                                <a:lstStyle/>
                                                                <a:p>
                                                                  <a:endParaRPr lang="en-US"/>
                                                                </a:p>
                                                              </p:txBody>
                                                            </p:sp>
                                                            <p:sp>
                                                              <p:nvSpPr>
                                                                <p:cNvPr id="349" name="Line 686"/>
                                                                <p:cNvSpPr>
                                                                  <a:spLocks noChangeAspect="1" noChangeShapeType="1"/>
                                                                </p:cNvSpPr>
                                                                <p:nvPr/>
                                                              </p:nvSpPr>
                                                              <p:spPr bwMode="auto">
                                                                <a:xfrm>
                                                                  <a:off x="1483" y="2832"/>
                                                                  <a:ext cx="34" cy="265"/>
                                                                </a:xfrm>
                                                                <a:prstGeom prst="line">
                                                                  <a:avLst/>
                                                                </a:prstGeom>
                                                                <a:noFill/>
                                                                <a:ln w="12700">
                                                                  <a:solidFill>
                                                                    <a:schemeClr val="tx2"/>
                                                                  </a:solidFill>
                                                                  <a:prstDash val="sysDot"/>
                                                                  <a:round/>
                                                                  <a:headEnd/>
                                                                  <a:tailEnd/>
                                                                </a:ln>
                                                              </p:spPr>
                                                              <p:txBody>
                                                                <a:bodyPr/>
                                                                <a:lstStyle/>
                                                                <a:p>
                                                                  <a:endParaRPr lang="en-US"/>
                                                                </a:p>
                                                              </p:txBody>
                                                            </p:sp>
                                                          </p:grpSp>
                                                        </p:grpSp>
                                                      </p:grpSp>
                                                    </p:grpSp>
                                                  </p:grpSp>
                                                </p:grpSp>
                                              </p:grpSp>
                                              <p:grpSp>
                                                <p:nvGrpSpPr>
                                                  <p:cNvPr id="306" name="Group 687"/>
                                                  <p:cNvGrpSpPr>
                                                    <a:grpSpLocks/>
                                                  </p:cNvGrpSpPr>
                                                  <p:nvPr/>
                                                </p:nvGrpSpPr>
                                                <p:grpSpPr bwMode="auto">
                                                  <a:xfrm>
                                                    <a:off x="2235" y="2405"/>
                                                    <a:ext cx="98" cy="227"/>
                                                    <a:chOff x="2235" y="2405"/>
                                                    <a:chExt cx="98" cy="227"/>
                                                  </a:xfrm>
                                                </p:grpSpPr>
                                                <p:sp>
                                                  <p:nvSpPr>
                                                    <p:cNvPr id="307" name="Line 688"/>
                                                    <p:cNvSpPr>
                                                      <a:spLocks noChangeAspect="1" noChangeShapeType="1"/>
                                                    </p:cNvSpPr>
                                                    <p:nvPr/>
                                                  </p:nvSpPr>
                                                  <p:spPr bwMode="auto">
                                                    <a:xfrm>
                                                      <a:off x="2235" y="2446"/>
                                                      <a:ext cx="97" cy="186"/>
                                                    </a:xfrm>
                                                    <a:prstGeom prst="line">
                                                      <a:avLst/>
                                                    </a:prstGeom>
                                                    <a:noFill/>
                                                    <a:ln w="12700">
                                                      <a:solidFill>
                                                        <a:schemeClr val="tx2"/>
                                                      </a:solidFill>
                                                      <a:prstDash val="sysDot"/>
                                                      <a:round/>
                                                      <a:headEnd/>
                                                      <a:tailEnd/>
                                                    </a:ln>
                                                  </p:spPr>
                                                  <p:txBody>
                                                    <a:bodyPr/>
                                                    <a:lstStyle/>
                                                    <a:p>
                                                      <a:endParaRPr lang="en-US"/>
                                                    </a:p>
                                                  </p:txBody>
                                                </p:sp>
                                                <p:sp>
                                                  <p:nvSpPr>
                                                    <p:cNvPr id="308" name="Line 689"/>
                                                    <p:cNvSpPr>
                                                      <a:spLocks noChangeAspect="1" noChangeShapeType="1"/>
                                                    </p:cNvSpPr>
                                                    <p:nvPr/>
                                                  </p:nvSpPr>
                                                  <p:spPr bwMode="auto">
                                                    <a:xfrm flipH="1" flipV="1">
                                                      <a:off x="2265" y="2405"/>
                                                      <a:ext cx="67" cy="227"/>
                                                    </a:xfrm>
                                                    <a:prstGeom prst="line">
                                                      <a:avLst/>
                                                    </a:prstGeom>
                                                    <a:noFill/>
                                                    <a:ln w="12700">
                                                      <a:solidFill>
                                                        <a:schemeClr val="tx2"/>
                                                      </a:solidFill>
                                                      <a:prstDash val="sysDot"/>
                                                      <a:round/>
                                                      <a:headEnd/>
                                                      <a:tailEnd/>
                                                    </a:ln>
                                                  </p:spPr>
                                                  <p:txBody>
                                                    <a:bodyPr/>
                                                    <a:lstStyle/>
                                                    <a:p>
                                                      <a:endParaRPr lang="en-US"/>
                                                    </a:p>
                                                  </p:txBody>
                                                </p:sp>
                                                <p:sp>
                                                  <p:nvSpPr>
                                                    <p:cNvPr id="309" name="Line 690"/>
                                                    <p:cNvSpPr>
                                                      <a:spLocks noChangeAspect="1" noChangeShapeType="1"/>
                                                    </p:cNvSpPr>
                                                    <p:nvPr/>
                                                  </p:nvSpPr>
                                                  <p:spPr bwMode="auto">
                                                    <a:xfrm flipH="1" flipV="1">
                                                      <a:off x="2235" y="2446"/>
                                                      <a:ext cx="89" cy="89"/>
                                                    </a:xfrm>
                                                    <a:prstGeom prst="line">
                                                      <a:avLst/>
                                                    </a:prstGeom>
                                                    <a:noFill/>
                                                    <a:ln w="12700">
                                                      <a:solidFill>
                                                        <a:schemeClr val="tx2"/>
                                                      </a:solidFill>
                                                      <a:prstDash val="sysDot"/>
                                                      <a:round/>
                                                      <a:headEnd/>
                                                      <a:tailEnd/>
                                                    </a:ln>
                                                  </p:spPr>
                                                  <p:txBody>
                                                    <a:bodyPr/>
                                                    <a:lstStyle/>
                                                    <a:p>
                                                      <a:endParaRPr lang="en-US"/>
                                                    </a:p>
                                                  </p:txBody>
                                                </p:sp>
                                                <p:sp>
                                                  <p:nvSpPr>
                                                    <p:cNvPr id="310" name="Line 691"/>
                                                    <p:cNvSpPr>
                                                      <a:spLocks noChangeAspect="1" noChangeShapeType="1"/>
                                                    </p:cNvSpPr>
                                                    <p:nvPr/>
                                                  </p:nvSpPr>
                                                  <p:spPr bwMode="auto">
                                                    <a:xfrm flipV="1">
                                                      <a:off x="2324" y="2427"/>
                                                      <a:ext cx="9" cy="108"/>
                                                    </a:xfrm>
                                                    <a:prstGeom prst="line">
                                                      <a:avLst/>
                                                    </a:prstGeom>
                                                    <a:noFill/>
                                                    <a:ln w="12700">
                                                      <a:solidFill>
                                                        <a:schemeClr val="tx2"/>
                                                      </a:solidFill>
                                                      <a:prstDash val="sysDot"/>
                                                      <a:round/>
                                                      <a:headEnd/>
                                                      <a:tailEnd/>
                                                    </a:ln>
                                                  </p:spPr>
                                                  <p:txBody>
                                                    <a:bodyPr/>
                                                    <a:lstStyle/>
                                                    <a:p>
                                                      <a:endParaRPr lang="en-US"/>
                                                    </a:p>
                                                  </p:txBody>
                                                </p:sp>
                                                <p:sp>
                                                  <p:nvSpPr>
                                                    <p:cNvPr id="311" name="Line 692"/>
                                                    <p:cNvSpPr>
                                                      <a:spLocks noChangeAspect="1" noChangeShapeType="1"/>
                                                    </p:cNvSpPr>
                                                    <p:nvPr/>
                                                  </p:nvSpPr>
                                                  <p:spPr bwMode="auto">
                                                    <a:xfrm flipH="1" flipV="1">
                                                      <a:off x="2265" y="2405"/>
                                                      <a:ext cx="59" cy="130"/>
                                                    </a:xfrm>
                                                    <a:prstGeom prst="line">
                                                      <a:avLst/>
                                                    </a:prstGeom>
                                                    <a:noFill/>
                                                    <a:ln w="12700">
                                                      <a:solidFill>
                                                        <a:schemeClr val="tx2"/>
                                                      </a:solidFill>
                                                      <a:prstDash val="sysDot"/>
                                                      <a:round/>
                                                      <a:headEnd/>
                                                      <a:tailEnd/>
                                                    </a:ln>
                                                  </p:spPr>
                                                  <p:txBody>
                                                    <a:bodyPr/>
                                                    <a:lstStyle/>
                                                    <a:p>
                                                      <a:endParaRPr lang="en-US"/>
                                                    </a:p>
                                                  </p:txBody>
                                                </p:sp>
                                              </p:grpSp>
                                            </p:grpSp>
                                          </p:grpSp>
                                          <p:grpSp>
                                            <p:nvGrpSpPr>
                                              <p:cNvPr id="278" name="Group 693"/>
                                              <p:cNvGrpSpPr>
                                                <a:grpSpLocks/>
                                              </p:cNvGrpSpPr>
                                              <p:nvPr/>
                                            </p:nvGrpSpPr>
                                            <p:grpSpPr bwMode="auto">
                                              <a:xfrm>
                                                <a:off x="2387" y="3004"/>
                                                <a:ext cx="588" cy="381"/>
                                                <a:chOff x="2387" y="3004"/>
                                                <a:chExt cx="588" cy="381"/>
                                              </a:xfrm>
                                            </p:grpSpPr>
                                            <p:sp>
                                              <p:nvSpPr>
                                                <p:cNvPr id="279" name="Line 694"/>
                                                <p:cNvSpPr>
                                                  <a:spLocks noChangeAspect="1" noChangeShapeType="1"/>
                                                </p:cNvSpPr>
                                                <p:nvPr/>
                                              </p:nvSpPr>
                                              <p:spPr bwMode="auto">
                                                <a:xfrm flipV="1">
                                                  <a:off x="2544" y="3218"/>
                                                  <a:ext cx="241" cy="167"/>
                                                </a:xfrm>
                                                <a:prstGeom prst="line">
                                                  <a:avLst/>
                                                </a:prstGeom>
                                                <a:noFill/>
                                                <a:ln w="12700">
                                                  <a:solidFill>
                                                    <a:schemeClr val="tx2"/>
                                                  </a:solidFill>
                                                  <a:prstDash val="sysDot"/>
                                                  <a:round/>
                                                  <a:headEnd/>
                                                  <a:tailEnd/>
                                                </a:ln>
                                              </p:spPr>
                                              <p:txBody>
                                                <a:bodyPr/>
                                                <a:lstStyle/>
                                                <a:p>
                                                  <a:endParaRPr lang="en-US"/>
                                                </a:p>
                                              </p:txBody>
                                            </p:sp>
                                            <p:sp>
                                              <p:nvSpPr>
                                                <p:cNvPr id="280" name="Line 695"/>
                                                <p:cNvSpPr>
                                                  <a:spLocks noChangeAspect="1" noChangeShapeType="1"/>
                                                </p:cNvSpPr>
                                                <p:nvPr/>
                                              </p:nvSpPr>
                                              <p:spPr bwMode="auto">
                                                <a:xfrm flipV="1">
                                                  <a:off x="2544" y="3101"/>
                                                  <a:ext cx="59" cy="284"/>
                                                </a:xfrm>
                                                <a:prstGeom prst="line">
                                                  <a:avLst/>
                                                </a:prstGeom>
                                                <a:noFill/>
                                                <a:ln w="12700">
                                                  <a:solidFill>
                                                    <a:schemeClr val="tx2"/>
                                                  </a:solidFill>
                                                  <a:prstDash val="sysDot"/>
                                                  <a:round/>
                                                  <a:headEnd/>
                                                  <a:tailEnd/>
                                                </a:ln>
                                              </p:spPr>
                                              <p:txBody>
                                                <a:bodyPr/>
                                                <a:lstStyle/>
                                                <a:p>
                                                  <a:endParaRPr lang="en-US"/>
                                                </a:p>
                                              </p:txBody>
                                            </p:sp>
                                            <p:sp>
                                              <p:nvSpPr>
                                                <p:cNvPr id="281" name="Line 696"/>
                                                <p:cNvSpPr>
                                                  <a:spLocks noChangeAspect="1" noChangeShapeType="1"/>
                                                </p:cNvSpPr>
                                                <p:nvPr/>
                                              </p:nvSpPr>
                                              <p:spPr bwMode="auto">
                                                <a:xfrm flipV="1">
                                                  <a:off x="2544" y="3004"/>
                                                  <a:ext cx="258" cy="381"/>
                                                </a:xfrm>
                                                <a:prstGeom prst="line">
                                                  <a:avLst/>
                                                </a:prstGeom>
                                                <a:noFill/>
                                                <a:ln w="12700">
                                                  <a:solidFill>
                                                    <a:schemeClr val="tx2"/>
                                                  </a:solidFill>
                                                  <a:prstDash val="sysDot"/>
                                                  <a:round/>
                                                  <a:headEnd/>
                                                  <a:tailEnd/>
                                                </a:ln>
                                              </p:spPr>
                                              <p:txBody>
                                                <a:bodyPr/>
                                                <a:lstStyle/>
                                                <a:p>
                                                  <a:endParaRPr lang="en-US"/>
                                                </a:p>
                                              </p:txBody>
                                            </p:sp>
                                            <p:sp>
                                              <p:nvSpPr>
                                                <p:cNvPr id="282" name="Line 697"/>
                                                <p:cNvSpPr>
                                                  <a:spLocks noChangeAspect="1" noChangeShapeType="1"/>
                                                </p:cNvSpPr>
                                                <p:nvPr/>
                                              </p:nvSpPr>
                                              <p:spPr bwMode="auto">
                                                <a:xfrm flipH="1">
                                                  <a:off x="2387" y="3218"/>
                                                  <a:ext cx="398" cy="93"/>
                                                </a:xfrm>
                                                <a:prstGeom prst="line">
                                                  <a:avLst/>
                                                </a:prstGeom>
                                                <a:noFill/>
                                                <a:ln w="12700">
                                                  <a:solidFill>
                                                    <a:schemeClr val="tx2"/>
                                                  </a:solidFill>
                                                  <a:prstDash val="sysDot"/>
                                                  <a:round/>
                                                  <a:headEnd/>
                                                  <a:tailEnd/>
                                                </a:ln>
                                              </p:spPr>
                                              <p:txBody>
                                                <a:bodyPr/>
                                                <a:lstStyle/>
                                                <a:p>
                                                  <a:endParaRPr lang="en-US"/>
                                                </a:p>
                                              </p:txBody>
                                            </p:sp>
                                            <p:sp>
                                              <p:nvSpPr>
                                                <p:cNvPr id="283" name="Line 698"/>
                                                <p:cNvSpPr>
                                                  <a:spLocks noChangeAspect="1" noChangeShapeType="1"/>
                                                </p:cNvSpPr>
                                                <p:nvPr/>
                                              </p:nvSpPr>
                                              <p:spPr bwMode="auto">
                                                <a:xfrm flipH="1" flipV="1">
                                                  <a:off x="2603" y="3101"/>
                                                  <a:ext cx="182" cy="117"/>
                                                </a:xfrm>
                                                <a:prstGeom prst="line">
                                                  <a:avLst/>
                                                </a:prstGeom>
                                                <a:noFill/>
                                                <a:ln w="12700">
                                                  <a:solidFill>
                                                    <a:schemeClr val="tx2"/>
                                                  </a:solidFill>
                                                  <a:prstDash val="sysDot"/>
                                                  <a:round/>
                                                  <a:headEnd/>
                                                  <a:tailEnd/>
                                                </a:ln>
                                              </p:spPr>
                                              <p:txBody>
                                                <a:bodyPr/>
                                                <a:lstStyle/>
                                                <a:p>
                                                  <a:endParaRPr lang="en-US"/>
                                                </a:p>
                                              </p:txBody>
                                            </p:sp>
                                            <p:sp>
                                              <p:nvSpPr>
                                                <p:cNvPr id="284" name="Line 699"/>
                                                <p:cNvSpPr>
                                                  <a:spLocks noChangeAspect="1" noChangeShapeType="1"/>
                                                </p:cNvSpPr>
                                                <p:nvPr/>
                                              </p:nvSpPr>
                                              <p:spPr bwMode="auto">
                                                <a:xfrm flipV="1">
                                                  <a:off x="2603" y="3004"/>
                                                  <a:ext cx="199" cy="97"/>
                                                </a:xfrm>
                                                <a:prstGeom prst="line">
                                                  <a:avLst/>
                                                </a:prstGeom>
                                                <a:noFill/>
                                                <a:ln w="12700">
                                                  <a:solidFill>
                                                    <a:schemeClr val="tx2"/>
                                                  </a:solidFill>
                                                  <a:prstDash val="sysDot"/>
                                                  <a:round/>
                                                  <a:headEnd/>
                                                  <a:tailEnd/>
                                                </a:ln>
                                              </p:spPr>
                                              <p:txBody>
                                                <a:bodyPr/>
                                                <a:lstStyle/>
                                                <a:p>
                                                  <a:endParaRPr lang="en-US"/>
                                                </a:p>
                                              </p:txBody>
                                            </p:sp>
                                            <p:sp>
                                              <p:nvSpPr>
                                                <p:cNvPr id="285" name="Line 700"/>
                                                <p:cNvSpPr>
                                                  <a:spLocks noChangeAspect="1" noChangeShapeType="1"/>
                                                </p:cNvSpPr>
                                                <p:nvPr/>
                                              </p:nvSpPr>
                                              <p:spPr bwMode="auto">
                                                <a:xfrm>
                                                  <a:off x="2603" y="3101"/>
                                                  <a:ext cx="372" cy="19"/>
                                                </a:xfrm>
                                                <a:prstGeom prst="line">
                                                  <a:avLst/>
                                                </a:prstGeom>
                                                <a:noFill/>
                                                <a:ln w="12700">
                                                  <a:solidFill>
                                                    <a:schemeClr val="tx2"/>
                                                  </a:solidFill>
                                                  <a:prstDash val="sysDot"/>
                                                  <a:round/>
                                                  <a:headEnd/>
                                                  <a:tailEnd/>
                                                </a:ln>
                                              </p:spPr>
                                              <p:txBody>
                                                <a:bodyPr/>
                                                <a:lstStyle/>
                                                <a:p>
                                                  <a:endParaRPr lang="en-US"/>
                                                </a:p>
                                              </p:txBody>
                                            </p:sp>
                                            <p:sp>
                                              <p:nvSpPr>
                                                <p:cNvPr id="286" name="Line 701"/>
                                                <p:cNvSpPr>
                                                  <a:spLocks noChangeAspect="1" noChangeShapeType="1"/>
                                                </p:cNvSpPr>
                                                <p:nvPr/>
                                              </p:nvSpPr>
                                              <p:spPr bwMode="auto">
                                                <a:xfrm flipH="1" flipV="1">
                                                  <a:off x="2603" y="3102"/>
                                                  <a:ext cx="207" cy="83"/>
                                                </a:xfrm>
                                                <a:prstGeom prst="line">
                                                  <a:avLst/>
                                                </a:prstGeom>
                                                <a:noFill/>
                                                <a:ln w="12700">
                                                  <a:solidFill>
                                                    <a:schemeClr val="tx2"/>
                                                  </a:solidFill>
                                                  <a:prstDash val="sysDot"/>
                                                  <a:round/>
                                                  <a:headEnd/>
                                                  <a:tailEnd/>
                                                </a:ln>
                                              </p:spPr>
                                              <p:txBody>
                                                <a:bodyPr/>
                                                <a:lstStyle/>
                                                <a:p>
                                                  <a:endParaRPr lang="en-US"/>
                                                </a:p>
                                              </p:txBody>
                                            </p:sp>
                                          </p:grpSp>
                                        </p:grpSp>
                                        <p:grpSp>
                                          <p:nvGrpSpPr>
                                            <p:cNvPr id="256" name="Group 702"/>
                                            <p:cNvGrpSpPr>
                                              <a:grpSpLocks/>
                                            </p:cNvGrpSpPr>
                                            <p:nvPr/>
                                          </p:nvGrpSpPr>
                                          <p:grpSpPr bwMode="auto">
                                            <a:xfrm>
                                              <a:off x="2785" y="2869"/>
                                              <a:ext cx="866" cy="349"/>
                                              <a:chOff x="2785" y="2869"/>
                                              <a:chExt cx="866" cy="349"/>
                                            </a:xfrm>
                                          </p:grpSpPr>
                                          <p:sp>
                                            <p:nvSpPr>
                                              <p:cNvPr id="257" name="Line 703"/>
                                              <p:cNvSpPr>
                                                <a:spLocks noChangeAspect="1" noChangeShapeType="1"/>
                                              </p:cNvSpPr>
                                              <p:nvPr/>
                                            </p:nvSpPr>
                                            <p:spPr bwMode="auto">
                                              <a:xfrm flipH="1">
                                                <a:off x="3051" y="3073"/>
                                                <a:ext cx="169" cy="136"/>
                                              </a:xfrm>
                                              <a:prstGeom prst="line">
                                                <a:avLst/>
                                              </a:prstGeom>
                                              <a:noFill/>
                                              <a:ln w="12700">
                                                <a:solidFill>
                                                  <a:schemeClr val="tx2"/>
                                                </a:solidFill>
                                                <a:prstDash val="sysDot"/>
                                                <a:round/>
                                                <a:headEnd/>
                                                <a:tailEnd/>
                                              </a:ln>
                                            </p:spPr>
                                            <p:txBody>
                                              <a:bodyPr/>
                                              <a:lstStyle/>
                                              <a:p>
                                                <a:endParaRPr lang="en-US"/>
                                              </a:p>
                                            </p:txBody>
                                          </p:sp>
                                          <p:sp>
                                            <p:nvSpPr>
                                              <p:cNvPr id="258" name="Line 704"/>
                                              <p:cNvSpPr>
                                                <a:spLocks noChangeAspect="1" noChangeShapeType="1"/>
                                              </p:cNvSpPr>
                                              <p:nvPr/>
                                            </p:nvSpPr>
                                            <p:spPr bwMode="auto">
                                              <a:xfrm flipH="1" flipV="1">
                                                <a:off x="3216" y="2869"/>
                                                <a:ext cx="4" cy="204"/>
                                              </a:xfrm>
                                              <a:prstGeom prst="line">
                                                <a:avLst/>
                                              </a:prstGeom>
                                              <a:noFill/>
                                              <a:ln w="12700">
                                                <a:solidFill>
                                                  <a:schemeClr val="tx2"/>
                                                </a:solidFill>
                                                <a:prstDash val="sysDot"/>
                                                <a:round/>
                                                <a:headEnd/>
                                                <a:tailEnd/>
                                              </a:ln>
                                            </p:spPr>
                                            <p:txBody>
                                              <a:bodyPr/>
                                              <a:lstStyle/>
                                              <a:p>
                                                <a:endParaRPr lang="en-US"/>
                                              </a:p>
                                            </p:txBody>
                                          </p:sp>
                                          <p:sp>
                                            <p:nvSpPr>
                                              <p:cNvPr id="259" name="Line 705"/>
                                              <p:cNvSpPr>
                                                <a:spLocks noChangeAspect="1" noChangeShapeType="1"/>
                                              </p:cNvSpPr>
                                              <p:nvPr/>
                                            </p:nvSpPr>
                                            <p:spPr bwMode="auto">
                                              <a:xfrm flipV="1">
                                                <a:off x="3051" y="2869"/>
                                                <a:ext cx="165" cy="340"/>
                                              </a:xfrm>
                                              <a:prstGeom prst="line">
                                                <a:avLst/>
                                              </a:prstGeom>
                                              <a:noFill/>
                                              <a:ln w="12700">
                                                <a:solidFill>
                                                  <a:schemeClr val="tx2"/>
                                                </a:solidFill>
                                                <a:prstDash val="sysDot"/>
                                                <a:round/>
                                                <a:headEnd/>
                                                <a:tailEnd/>
                                              </a:ln>
                                            </p:spPr>
                                            <p:txBody>
                                              <a:bodyPr/>
                                              <a:lstStyle/>
                                              <a:p>
                                                <a:endParaRPr lang="en-US"/>
                                              </a:p>
                                            </p:txBody>
                                          </p:sp>
                                          <p:grpSp>
                                            <p:nvGrpSpPr>
                                              <p:cNvPr id="260" name="Group 706"/>
                                              <p:cNvGrpSpPr>
                                                <a:grpSpLocks/>
                                              </p:cNvGrpSpPr>
                                              <p:nvPr/>
                                            </p:nvGrpSpPr>
                                            <p:grpSpPr bwMode="auto">
                                              <a:xfrm>
                                                <a:off x="2785" y="2869"/>
                                                <a:ext cx="866" cy="349"/>
                                                <a:chOff x="2785" y="2869"/>
                                                <a:chExt cx="866" cy="349"/>
                                              </a:xfrm>
                                            </p:grpSpPr>
                                            <p:sp>
                                              <p:nvSpPr>
                                                <p:cNvPr id="261" name="Line 707"/>
                                                <p:cNvSpPr>
                                                  <a:spLocks noChangeAspect="1" noChangeShapeType="1"/>
                                                </p:cNvSpPr>
                                                <p:nvPr/>
                                              </p:nvSpPr>
                                              <p:spPr bwMode="auto">
                                                <a:xfrm flipV="1">
                                                  <a:off x="3220" y="3055"/>
                                                  <a:ext cx="368" cy="18"/>
                                                </a:xfrm>
                                                <a:prstGeom prst="line">
                                                  <a:avLst/>
                                                </a:prstGeom>
                                                <a:noFill/>
                                                <a:ln w="12700">
                                                  <a:solidFill>
                                                    <a:schemeClr val="tx2"/>
                                                  </a:solidFill>
                                                  <a:prstDash val="sysDot"/>
                                                  <a:round/>
                                                  <a:headEnd/>
                                                  <a:tailEnd/>
                                                </a:ln>
                                              </p:spPr>
                                              <p:txBody>
                                                <a:bodyPr/>
                                                <a:lstStyle/>
                                                <a:p>
                                                  <a:endParaRPr lang="en-US"/>
                                                </a:p>
                                              </p:txBody>
                                            </p:sp>
                                            <p:sp>
                                              <p:nvSpPr>
                                                <p:cNvPr id="262" name="Line 708"/>
                                                <p:cNvSpPr>
                                                  <a:spLocks noChangeAspect="1" noChangeShapeType="1"/>
                                                </p:cNvSpPr>
                                                <p:nvPr/>
                                              </p:nvSpPr>
                                              <p:spPr bwMode="auto">
                                                <a:xfrm flipH="1" flipV="1">
                                                  <a:off x="2865" y="2911"/>
                                                  <a:ext cx="355" cy="162"/>
                                                </a:xfrm>
                                                <a:prstGeom prst="line">
                                                  <a:avLst/>
                                                </a:prstGeom>
                                                <a:noFill/>
                                                <a:ln w="12700">
                                                  <a:solidFill>
                                                    <a:schemeClr val="tx2"/>
                                                  </a:solidFill>
                                                  <a:prstDash val="sysDot"/>
                                                  <a:round/>
                                                  <a:headEnd/>
                                                  <a:tailEnd/>
                                                </a:ln>
                                              </p:spPr>
                                              <p:txBody>
                                                <a:bodyPr/>
                                                <a:lstStyle/>
                                                <a:p>
                                                  <a:endParaRPr lang="en-US"/>
                                                </a:p>
                                              </p:txBody>
                                            </p:sp>
                                            <p:sp>
                                              <p:nvSpPr>
                                                <p:cNvPr id="263" name="Line 709"/>
                                                <p:cNvSpPr>
                                                  <a:spLocks noChangeAspect="1" noChangeShapeType="1"/>
                                                </p:cNvSpPr>
                                                <p:nvPr/>
                                              </p:nvSpPr>
                                              <p:spPr bwMode="auto">
                                                <a:xfrm flipH="1">
                                                  <a:off x="2785" y="3073"/>
                                                  <a:ext cx="435" cy="145"/>
                                                </a:xfrm>
                                                <a:prstGeom prst="line">
                                                  <a:avLst/>
                                                </a:prstGeom>
                                                <a:noFill/>
                                                <a:ln w="12700">
                                                  <a:solidFill>
                                                    <a:schemeClr val="tx2"/>
                                                  </a:solidFill>
                                                  <a:prstDash val="sysDot"/>
                                                  <a:round/>
                                                  <a:headEnd/>
                                                  <a:tailEnd/>
                                                </a:ln>
                                              </p:spPr>
                                              <p:txBody>
                                                <a:bodyPr/>
                                                <a:lstStyle/>
                                                <a:p>
                                                  <a:endParaRPr lang="en-US"/>
                                                </a:p>
                                              </p:txBody>
                                            </p:sp>
                                            <p:sp>
                                              <p:nvSpPr>
                                                <p:cNvPr id="264" name="Line 710"/>
                                                <p:cNvSpPr>
                                                  <a:spLocks noChangeAspect="1" noChangeShapeType="1"/>
                                                </p:cNvSpPr>
                                                <p:nvPr/>
                                              </p:nvSpPr>
                                              <p:spPr bwMode="auto">
                                                <a:xfrm flipV="1">
                                                  <a:off x="3220" y="2920"/>
                                                  <a:ext cx="237" cy="153"/>
                                                </a:xfrm>
                                                <a:prstGeom prst="line">
                                                  <a:avLst/>
                                                </a:prstGeom>
                                                <a:noFill/>
                                                <a:ln w="12700">
                                                  <a:solidFill>
                                                    <a:schemeClr val="tx2"/>
                                                  </a:solidFill>
                                                  <a:prstDash val="sysDot"/>
                                                  <a:round/>
                                                  <a:headEnd/>
                                                  <a:tailEnd/>
                                                </a:ln>
                                              </p:spPr>
                                              <p:txBody>
                                                <a:bodyPr/>
                                                <a:lstStyle/>
                                                <a:p>
                                                  <a:endParaRPr lang="en-US"/>
                                                </a:p>
                                              </p:txBody>
                                            </p:sp>
                                            <p:sp>
                                              <p:nvSpPr>
                                                <p:cNvPr id="265" name="Line 711"/>
                                                <p:cNvSpPr>
                                                  <a:spLocks noChangeAspect="1" noChangeShapeType="1"/>
                                                </p:cNvSpPr>
                                                <p:nvPr/>
                                              </p:nvSpPr>
                                              <p:spPr bwMode="auto">
                                                <a:xfrm>
                                                  <a:off x="3220" y="3073"/>
                                                  <a:ext cx="431" cy="66"/>
                                                </a:xfrm>
                                                <a:prstGeom prst="line">
                                                  <a:avLst/>
                                                </a:prstGeom>
                                                <a:noFill/>
                                                <a:ln w="12700">
                                                  <a:solidFill>
                                                    <a:schemeClr val="tx2"/>
                                                  </a:solidFill>
                                                  <a:prstDash val="sysDot"/>
                                                  <a:round/>
                                                  <a:headEnd/>
                                                  <a:tailEnd/>
                                                </a:ln>
                                              </p:spPr>
                                              <p:txBody>
                                                <a:bodyPr/>
                                                <a:lstStyle/>
                                                <a:p>
                                                  <a:endParaRPr lang="en-US"/>
                                                </a:p>
                                              </p:txBody>
                                            </p:sp>
                                            <p:sp>
                                              <p:nvSpPr>
                                                <p:cNvPr id="266" name="Line 712"/>
                                                <p:cNvSpPr>
                                                  <a:spLocks noChangeAspect="1" noChangeShapeType="1"/>
                                                </p:cNvSpPr>
                                                <p:nvPr/>
                                              </p:nvSpPr>
                                              <p:spPr bwMode="auto">
                                                <a:xfrm flipH="1">
                                                  <a:off x="2975" y="3073"/>
                                                  <a:ext cx="245" cy="47"/>
                                                </a:xfrm>
                                                <a:prstGeom prst="line">
                                                  <a:avLst/>
                                                </a:prstGeom>
                                                <a:noFill/>
                                                <a:ln w="12700">
                                                  <a:solidFill>
                                                    <a:schemeClr val="tx2"/>
                                                  </a:solidFill>
                                                  <a:prstDash val="sysDot"/>
                                                  <a:round/>
                                                  <a:headEnd/>
                                                  <a:tailEnd/>
                                                </a:ln>
                                              </p:spPr>
                                              <p:txBody>
                                                <a:bodyPr/>
                                                <a:lstStyle/>
                                                <a:p>
                                                  <a:endParaRPr lang="en-US"/>
                                                </a:p>
                                              </p:txBody>
                                            </p:sp>
                                            <p:sp>
                                              <p:nvSpPr>
                                                <p:cNvPr id="267" name="Line 713"/>
                                                <p:cNvSpPr>
                                                  <a:spLocks noChangeAspect="1" noChangeShapeType="1"/>
                                                </p:cNvSpPr>
                                                <p:nvPr/>
                                              </p:nvSpPr>
                                              <p:spPr bwMode="auto">
                                                <a:xfrm>
                                                  <a:off x="2865" y="2911"/>
                                                  <a:ext cx="186" cy="298"/>
                                                </a:xfrm>
                                                <a:prstGeom prst="line">
                                                  <a:avLst/>
                                                </a:prstGeom>
                                                <a:noFill/>
                                                <a:ln w="12700">
                                                  <a:solidFill>
                                                    <a:schemeClr val="tx2"/>
                                                  </a:solidFill>
                                                  <a:prstDash val="sysDot"/>
                                                  <a:round/>
                                                  <a:headEnd/>
                                                  <a:tailEnd/>
                                                </a:ln>
                                              </p:spPr>
                                              <p:txBody>
                                                <a:bodyPr/>
                                                <a:lstStyle/>
                                                <a:p>
                                                  <a:endParaRPr lang="en-US"/>
                                                </a:p>
                                              </p:txBody>
                                            </p:sp>
                                            <p:sp>
                                              <p:nvSpPr>
                                                <p:cNvPr id="268" name="Line 714"/>
                                                <p:cNvSpPr>
                                                  <a:spLocks noChangeAspect="1" noChangeShapeType="1"/>
                                                </p:cNvSpPr>
                                                <p:nvPr/>
                                              </p:nvSpPr>
                                              <p:spPr bwMode="auto">
                                                <a:xfrm flipV="1">
                                                  <a:off x="2865" y="2869"/>
                                                  <a:ext cx="351" cy="42"/>
                                                </a:xfrm>
                                                <a:prstGeom prst="line">
                                                  <a:avLst/>
                                                </a:prstGeom>
                                                <a:noFill/>
                                                <a:ln w="12700">
                                                  <a:solidFill>
                                                    <a:schemeClr val="tx2"/>
                                                  </a:solidFill>
                                                  <a:prstDash val="sysDot"/>
                                                  <a:round/>
                                                  <a:headEnd/>
                                                  <a:tailEnd/>
                                                </a:ln>
                                              </p:spPr>
                                              <p:txBody>
                                                <a:bodyPr/>
                                                <a:lstStyle/>
                                                <a:p>
                                                  <a:endParaRPr lang="en-US"/>
                                                </a:p>
                                              </p:txBody>
                                            </p:sp>
                                            <p:sp>
                                              <p:nvSpPr>
                                                <p:cNvPr id="269" name="Line 715"/>
                                                <p:cNvSpPr>
                                                  <a:spLocks noChangeAspect="1" noChangeShapeType="1"/>
                                                </p:cNvSpPr>
                                                <p:nvPr/>
                                              </p:nvSpPr>
                                              <p:spPr bwMode="auto">
                                                <a:xfrm flipH="1" flipV="1">
                                                  <a:off x="2802" y="3004"/>
                                                  <a:ext cx="249" cy="205"/>
                                                </a:xfrm>
                                                <a:prstGeom prst="line">
                                                  <a:avLst/>
                                                </a:prstGeom>
                                                <a:noFill/>
                                                <a:ln w="12700">
                                                  <a:solidFill>
                                                    <a:schemeClr val="tx2"/>
                                                  </a:solidFill>
                                                  <a:prstDash val="sysDot"/>
                                                  <a:round/>
                                                  <a:headEnd/>
                                                  <a:tailEnd/>
                                                </a:ln>
                                              </p:spPr>
                                              <p:txBody>
                                                <a:bodyPr/>
                                                <a:lstStyle/>
                                                <a:p>
                                                  <a:endParaRPr lang="en-US"/>
                                                </a:p>
                                              </p:txBody>
                                            </p:sp>
                                            <p:sp>
                                              <p:nvSpPr>
                                                <p:cNvPr id="270" name="Line 716"/>
                                                <p:cNvSpPr>
                                                  <a:spLocks noChangeAspect="1" noChangeShapeType="1"/>
                                                </p:cNvSpPr>
                                                <p:nvPr/>
                                              </p:nvSpPr>
                                              <p:spPr bwMode="auto">
                                                <a:xfrm flipV="1">
                                                  <a:off x="2802" y="2869"/>
                                                  <a:ext cx="414" cy="135"/>
                                                </a:xfrm>
                                                <a:prstGeom prst="line">
                                                  <a:avLst/>
                                                </a:prstGeom>
                                                <a:noFill/>
                                                <a:ln w="12700">
                                                  <a:solidFill>
                                                    <a:schemeClr val="tx2"/>
                                                  </a:solidFill>
                                                  <a:prstDash val="sysDot"/>
                                                  <a:round/>
                                                  <a:headEnd/>
                                                  <a:tailEnd/>
                                                </a:ln>
                                              </p:spPr>
                                              <p:txBody>
                                                <a:bodyPr/>
                                                <a:lstStyle/>
                                                <a:p>
                                                  <a:endParaRPr lang="en-US"/>
                                                </a:p>
                                              </p:txBody>
                                            </p:sp>
                                            <p:sp>
                                              <p:nvSpPr>
                                                <p:cNvPr id="271" name="Line 717"/>
                                                <p:cNvSpPr>
                                                  <a:spLocks noChangeAspect="1" noChangeShapeType="1"/>
                                                </p:cNvSpPr>
                                                <p:nvPr/>
                                              </p:nvSpPr>
                                              <p:spPr bwMode="auto">
                                                <a:xfrm>
                                                  <a:off x="2802" y="3004"/>
                                                  <a:ext cx="173" cy="116"/>
                                                </a:xfrm>
                                                <a:prstGeom prst="line">
                                                  <a:avLst/>
                                                </a:prstGeom>
                                                <a:noFill/>
                                                <a:ln w="12700">
                                                  <a:solidFill>
                                                    <a:schemeClr val="tx2"/>
                                                  </a:solidFill>
                                                  <a:prstDash val="sysDot"/>
                                                  <a:round/>
                                                  <a:headEnd/>
                                                  <a:tailEnd/>
                                                </a:ln>
                                              </p:spPr>
                                              <p:txBody>
                                                <a:bodyPr/>
                                                <a:lstStyle/>
                                                <a:p>
                                                  <a:endParaRPr lang="en-US"/>
                                                </a:p>
                                              </p:txBody>
                                            </p:sp>
                                            <p:sp>
                                              <p:nvSpPr>
                                                <p:cNvPr id="272" name="Line 718"/>
                                                <p:cNvSpPr>
                                                  <a:spLocks noChangeAspect="1" noChangeShapeType="1"/>
                                                </p:cNvSpPr>
                                                <p:nvPr/>
                                              </p:nvSpPr>
                                              <p:spPr bwMode="auto">
                                                <a:xfrm flipH="1">
                                                  <a:off x="2975" y="2869"/>
                                                  <a:ext cx="241" cy="251"/>
                                                </a:xfrm>
                                                <a:prstGeom prst="line">
                                                  <a:avLst/>
                                                </a:prstGeom>
                                                <a:noFill/>
                                                <a:ln w="12700">
                                                  <a:solidFill>
                                                    <a:schemeClr val="tx2"/>
                                                  </a:solidFill>
                                                  <a:prstDash val="sysDot"/>
                                                  <a:round/>
                                                  <a:headEnd/>
                                                  <a:tailEnd/>
                                                </a:ln>
                                              </p:spPr>
                                              <p:txBody>
                                                <a:bodyPr/>
                                                <a:lstStyle/>
                                                <a:p>
                                                  <a:endParaRPr lang="en-US"/>
                                                </a:p>
                                              </p:txBody>
                                            </p:sp>
                                            <p:sp>
                                              <p:nvSpPr>
                                                <p:cNvPr id="273" name="Line 719"/>
                                                <p:cNvSpPr>
                                                  <a:spLocks noChangeAspect="1" noChangeShapeType="1"/>
                                                </p:cNvSpPr>
                                                <p:nvPr/>
                                              </p:nvSpPr>
                                              <p:spPr bwMode="auto">
                                                <a:xfrm>
                                                  <a:off x="2894" y="2869"/>
                                                  <a:ext cx="326" cy="205"/>
                                                </a:xfrm>
                                                <a:prstGeom prst="line">
                                                  <a:avLst/>
                                                </a:prstGeom>
                                                <a:noFill/>
                                                <a:ln w="12700">
                                                  <a:solidFill>
                                                    <a:schemeClr val="tx2"/>
                                                  </a:solidFill>
                                                  <a:prstDash val="sysDot"/>
                                                  <a:round/>
                                                  <a:headEnd/>
                                                  <a:tailEnd/>
                                                </a:ln>
                                              </p:spPr>
                                              <p:txBody>
                                                <a:bodyPr/>
                                                <a:lstStyle/>
                                                <a:p>
                                                  <a:endParaRPr lang="en-US"/>
                                                </a:p>
                                              </p:txBody>
                                            </p:sp>
                                            <p:sp>
                                              <p:nvSpPr>
                                                <p:cNvPr id="274" name="Line 720"/>
                                                <p:cNvSpPr>
                                                  <a:spLocks noChangeAspect="1" noChangeShapeType="1"/>
                                                </p:cNvSpPr>
                                                <p:nvPr/>
                                              </p:nvSpPr>
                                              <p:spPr bwMode="auto">
                                                <a:xfrm>
                                                  <a:off x="2894" y="2869"/>
                                                  <a:ext cx="322" cy="1"/>
                                                </a:xfrm>
                                                <a:prstGeom prst="line">
                                                  <a:avLst/>
                                                </a:prstGeom>
                                                <a:noFill/>
                                                <a:ln w="12700">
                                                  <a:solidFill>
                                                    <a:schemeClr val="tx2"/>
                                                  </a:solidFill>
                                                  <a:prstDash val="sysDot"/>
                                                  <a:round/>
                                                  <a:headEnd/>
                                                  <a:tailEnd/>
                                                </a:ln>
                                              </p:spPr>
                                              <p:txBody>
                                                <a:bodyPr/>
                                                <a:lstStyle/>
                                                <a:p>
                                                  <a:endParaRPr lang="en-US"/>
                                                </a:p>
                                              </p:txBody>
                                            </p:sp>
                                            <p:sp>
                                              <p:nvSpPr>
                                                <p:cNvPr id="275" name="Line 721"/>
                                                <p:cNvSpPr>
                                                  <a:spLocks noChangeAspect="1" noChangeShapeType="1"/>
                                                </p:cNvSpPr>
                                                <p:nvPr/>
                                              </p:nvSpPr>
                                              <p:spPr bwMode="auto">
                                                <a:xfrm flipH="1">
                                                  <a:off x="3220" y="2902"/>
                                                  <a:ext cx="173" cy="172"/>
                                                </a:xfrm>
                                                <a:prstGeom prst="line">
                                                  <a:avLst/>
                                                </a:prstGeom>
                                                <a:noFill/>
                                                <a:ln w="12700">
                                                  <a:solidFill>
                                                    <a:schemeClr val="tx2"/>
                                                  </a:solidFill>
                                                  <a:prstDash val="sysDot"/>
                                                  <a:round/>
                                                  <a:headEnd/>
                                                  <a:tailEnd/>
                                                </a:ln>
                                              </p:spPr>
                                              <p:txBody>
                                                <a:bodyPr/>
                                                <a:lstStyle/>
                                                <a:p>
                                                  <a:endParaRPr lang="en-US"/>
                                                </a:p>
                                              </p:txBody>
                                            </p:sp>
                                            <p:sp>
                                              <p:nvSpPr>
                                                <p:cNvPr id="276" name="Line 722"/>
                                                <p:cNvSpPr>
                                                  <a:spLocks noChangeAspect="1" noChangeShapeType="1"/>
                                                </p:cNvSpPr>
                                                <p:nvPr/>
                                              </p:nvSpPr>
                                              <p:spPr bwMode="auto">
                                                <a:xfrm flipH="1">
                                                  <a:off x="2975" y="2902"/>
                                                  <a:ext cx="418" cy="219"/>
                                                </a:xfrm>
                                                <a:prstGeom prst="line">
                                                  <a:avLst/>
                                                </a:prstGeom>
                                                <a:noFill/>
                                                <a:ln w="12700">
                                                  <a:solidFill>
                                                    <a:schemeClr val="tx2"/>
                                                  </a:solidFill>
                                                  <a:prstDash val="sysDot"/>
                                                  <a:round/>
                                                  <a:headEnd/>
                                                  <a:tailEnd/>
                                                </a:ln>
                                              </p:spPr>
                                              <p:txBody>
                                                <a:bodyPr/>
                                                <a:lstStyle/>
                                                <a:p>
                                                  <a:endParaRPr lang="en-US"/>
                                                </a:p>
                                              </p:txBody>
                                            </p:sp>
                                          </p:grpSp>
                                        </p:grpSp>
                                      </p:grpSp>
                                    </p:grpSp>
                                  </p:grpSp>
                                </p:grpSp>
                              </p:grpSp>
                            </p:grpSp>
                          </p:grpSp>
                        </p:grpSp>
                      </p:grpSp>
                    </p:grpSp>
                  </p:grpSp>
                </p:grpSp>
              </p:grpSp>
            </p:grpSp>
          </p:grpSp>
          <p:grpSp>
            <p:nvGrpSpPr>
              <p:cNvPr id="189" name="Group 723"/>
              <p:cNvGrpSpPr>
                <a:grpSpLocks/>
              </p:cNvGrpSpPr>
              <p:nvPr/>
            </p:nvGrpSpPr>
            <p:grpSpPr bwMode="auto">
              <a:xfrm>
                <a:off x="2590" y="1823"/>
                <a:ext cx="339" cy="117"/>
                <a:chOff x="2590" y="1823"/>
                <a:chExt cx="339" cy="117"/>
              </a:xfrm>
            </p:grpSpPr>
            <p:grpSp>
              <p:nvGrpSpPr>
                <p:cNvPr id="190" name="Group 724"/>
                <p:cNvGrpSpPr>
                  <a:grpSpLocks/>
                </p:cNvGrpSpPr>
                <p:nvPr/>
              </p:nvGrpSpPr>
              <p:grpSpPr bwMode="auto">
                <a:xfrm>
                  <a:off x="2591" y="1823"/>
                  <a:ext cx="338" cy="117"/>
                  <a:chOff x="2591" y="1823"/>
                  <a:chExt cx="338" cy="117"/>
                </a:xfrm>
              </p:grpSpPr>
              <p:sp>
                <p:nvSpPr>
                  <p:cNvPr id="192" name="Line 725"/>
                  <p:cNvSpPr>
                    <a:spLocks noChangeAspect="1" noChangeShapeType="1"/>
                  </p:cNvSpPr>
                  <p:nvPr/>
                </p:nvSpPr>
                <p:spPr bwMode="auto">
                  <a:xfrm flipH="1" flipV="1">
                    <a:off x="2591" y="1846"/>
                    <a:ext cx="338" cy="94"/>
                  </a:xfrm>
                  <a:prstGeom prst="line">
                    <a:avLst/>
                  </a:prstGeom>
                  <a:noFill/>
                  <a:ln w="12700">
                    <a:solidFill>
                      <a:schemeClr val="tx2"/>
                    </a:solidFill>
                    <a:round/>
                    <a:headEnd/>
                    <a:tailEnd/>
                  </a:ln>
                </p:spPr>
                <p:txBody>
                  <a:bodyPr/>
                  <a:lstStyle/>
                  <a:p>
                    <a:endParaRPr lang="en-US"/>
                  </a:p>
                </p:txBody>
              </p:sp>
              <p:sp>
                <p:nvSpPr>
                  <p:cNvPr id="193" name="Line 726"/>
                  <p:cNvSpPr>
                    <a:spLocks noChangeAspect="1" noChangeShapeType="1"/>
                  </p:cNvSpPr>
                  <p:nvPr/>
                </p:nvSpPr>
                <p:spPr bwMode="auto">
                  <a:xfrm flipH="1" flipV="1">
                    <a:off x="2675" y="1823"/>
                    <a:ext cx="254" cy="117"/>
                  </a:xfrm>
                  <a:prstGeom prst="line">
                    <a:avLst/>
                  </a:prstGeom>
                  <a:noFill/>
                  <a:ln w="12700">
                    <a:solidFill>
                      <a:schemeClr val="tx2"/>
                    </a:solidFill>
                    <a:round/>
                    <a:headEnd/>
                    <a:tailEnd/>
                  </a:ln>
                </p:spPr>
                <p:txBody>
                  <a:bodyPr/>
                  <a:lstStyle/>
                  <a:p>
                    <a:endParaRPr lang="en-US"/>
                  </a:p>
                </p:txBody>
              </p:sp>
            </p:grpSp>
            <p:sp>
              <p:nvSpPr>
                <p:cNvPr id="191" name="Line 727"/>
                <p:cNvSpPr>
                  <a:spLocks noChangeAspect="1" noChangeShapeType="1"/>
                </p:cNvSpPr>
                <p:nvPr/>
              </p:nvSpPr>
              <p:spPr bwMode="auto">
                <a:xfrm flipV="1">
                  <a:off x="2590" y="1824"/>
                  <a:ext cx="85" cy="22"/>
                </a:xfrm>
                <a:prstGeom prst="line">
                  <a:avLst/>
                </a:prstGeom>
                <a:noFill/>
                <a:ln w="12700">
                  <a:solidFill>
                    <a:schemeClr val="tx2"/>
                  </a:solidFill>
                  <a:round/>
                  <a:headEnd/>
                  <a:tailEnd/>
                </a:ln>
              </p:spPr>
              <p:txBody>
                <a:bodyPr/>
                <a:lstStyle/>
                <a:p>
                  <a:endParaRPr lang="en-US"/>
                </a:p>
              </p:txBody>
            </p:sp>
          </p:grpSp>
        </p:grpSp>
      </p:grpSp>
      <p:grpSp>
        <p:nvGrpSpPr>
          <p:cNvPr id="545" name="Group 23"/>
          <p:cNvGrpSpPr>
            <a:grpSpLocks/>
          </p:cNvGrpSpPr>
          <p:nvPr/>
        </p:nvGrpSpPr>
        <p:grpSpPr bwMode="auto">
          <a:xfrm>
            <a:off x="7740352" y="2715766"/>
            <a:ext cx="1195405" cy="2000246"/>
            <a:chOff x="192" y="576"/>
            <a:chExt cx="1626" cy="2601"/>
          </a:xfrm>
        </p:grpSpPr>
        <p:sp>
          <p:nvSpPr>
            <p:cNvPr id="546" name="Oval 24"/>
            <p:cNvSpPr>
              <a:spLocks noChangeArrowheads="1"/>
            </p:cNvSpPr>
            <p:nvPr/>
          </p:nvSpPr>
          <p:spPr bwMode="auto">
            <a:xfrm rot="-5400000">
              <a:off x="71" y="1574"/>
              <a:ext cx="1153" cy="624"/>
            </a:xfrm>
            <a:prstGeom prst="ellipse">
              <a:avLst/>
            </a:prstGeom>
            <a:solidFill>
              <a:srgbClr val="FFFFCC"/>
            </a:solidFill>
            <a:ln w="9525">
              <a:solidFill>
                <a:schemeClr val="tx1"/>
              </a:solidFill>
              <a:round/>
              <a:headEnd/>
              <a:tailEnd/>
            </a:ln>
            <a:effectLst/>
          </p:spPr>
          <p:txBody>
            <a:bodyPr wrap="none" lIns="80133" tIns="40067" rIns="80133" bIns="40067" anchor="ctr"/>
            <a:lstStyle/>
            <a:p>
              <a:pPr algn="ctr" defTabSz="801688"/>
              <a:r>
                <a:rPr lang="fr-FR" sz="1100" dirty="0"/>
                <a:t>Mémoire</a:t>
              </a:r>
              <a:endParaRPr lang="en-GB" sz="1100" dirty="0"/>
            </a:p>
            <a:p>
              <a:pPr algn="ctr" defTabSz="801688"/>
              <a:endParaRPr lang="en-GB" sz="1100" dirty="0"/>
            </a:p>
          </p:txBody>
        </p:sp>
        <p:sp>
          <p:nvSpPr>
            <p:cNvPr id="547" name="Oval 25"/>
            <p:cNvSpPr>
              <a:spLocks noChangeArrowheads="1"/>
            </p:cNvSpPr>
            <p:nvPr/>
          </p:nvSpPr>
          <p:spPr bwMode="auto">
            <a:xfrm rot="5400000" flipH="1">
              <a:off x="839" y="1574"/>
              <a:ext cx="1153" cy="624"/>
            </a:xfrm>
            <a:prstGeom prst="ellipse">
              <a:avLst/>
            </a:prstGeom>
            <a:solidFill>
              <a:srgbClr val="FFFFCC"/>
            </a:solidFill>
            <a:ln w="9525">
              <a:solidFill>
                <a:schemeClr val="tx1"/>
              </a:solidFill>
              <a:round/>
              <a:headEnd/>
              <a:tailEnd/>
            </a:ln>
            <a:effectLst/>
          </p:spPr>
          <p:txBody>
            <a:bodyPr wrap="none" lIns="80133" tIns="40067" rIns="80133" bIns="40067" anchor="ctr"/>
            <a:lstStyle/>
            <a:p>
              <a:pPr algn="ctr" defTabSz="801688"/>
              <a:r>
                <a:rPr lang="fr-FR" sz="1100"/>
                <a:t>Énergie</a:t>
              </a:r>
              <a:endParaRPr lang="en-GB" sz="1100"/>
            </a:p>
            <a:p>
              <a:pPr algn="ctr" defTabSz="801688"/>
              <a:endParaRPr lang="en-GB" sz="1100"/>
            </a:p>
          </p:txBody>
        </p:sp>
        <p:sp>
          <p:nvSpPr>
            <p:cNvPr id="548" name="Oval 26"/>
            <p:cNvSpPr>
              <a:spLocks noChangeArrowheads="1"/>
            </p:cNvSpPr>
            <p:nvPr/>
          </p:nvSpPr>
          <p:spPr bwMode="auto">
            <a:xfrm>
              <a:off x="192" y="841"/>
              <a:ext cx="1626" cy="2040"/>
            </a:xfrm>
            <a:prstGeom prst="ellipse">
              <a:avLst/>
            </a:prstGeom>
            <a:noFill/>
            <a:ln w="57150" cmpd="thickThin">
              <a:solidFill>
                <a:schemeClr val="tx1"/>
              </a:solidFill>
              <a:round/>
              <a:headEnd/>
              <a:tailEnd/>
            </a:ln>
            <a:effectLst/>
          </p:spPr>
          <p:txBody>
            <a:bodyPr wrap="none" anchor="ctr"/>
            <a:lstStyle/>
            <a:p>
              <a:endParaRPr lang="en-US" sz="1200"/>
            </a:p>
          </p:txBody>
        </p:sp>
        <p:sp>
          <p:nvSpPr>
            <p:cNvPr id="549" name="Oval 27"/>
            <p:cNvSpPr>
              <a:spLocks noChangeArrowheads="1"/>
            </p:cNvSpPr>
            <p:nvPr/>
          </p:nvSpPr>
          <p:spPr bwMode="auto">
            <a:xfrm>
              <a:off x="699" y="970"/>
              <a:ext cx="623" cy="623"/>
            </a:xfrm>
            <a:prstGeom prst="ellipse">
              <a:avLst/>
            </a:prstGeom>
            <a:solidFill>
              <a:srgbClr val="EAEAEA"/>
            </a:solidFill>
            <a:ln w="9525">
              <a:solidFill>
                <a:schemeClr val="tx1"/>
              </a:solidFill>
              <a:round/>
              <a:headEnd/>
              <a:tailEnd/>
            </a:ln>
            <a:effectLst/>
          </p:spPr>
          <p:txBody>
            <a:bodyPr wrap="none" lIns="80133" tIns="40067" rIns="80133" bIns="40067" anchor="ctr"/>
            <a:lstStyle/>
            <a:p>
              <a:pPr algn="ctr" defTabSz="801688"/>
              <a:r>
                <a:rPr lang="fr-FR" sz="1050" dirty="0"/>
                <a:t>Capteur</a:t>
              </a:r>
              <a:endParaRPr lang="en-GB" sz="1050" dirty="0"/>
            </a:p>
          </p:txBody>
        </p:sp>
        <p:sp>
          <p:nvSpPr>
            <p:cNvPr id="550" name="Oval 28"/>
            <p:cNvSpPr>
              <a:spLocks noChangeArrowheads="1"/>
            </p:cNvSpPr>
            <p:nvPr/>
          </p:nvSpPr>
          <p:spPr bwMode="auto">
            <a:xfrm>
              <a:off x="704" y="1556"/>
              <a:ext cx="623" cy="623"/>
            </a:xfrm>
            <a:prstGeom prst="ellipse">
              <a:avLst/>
            </a:prstGeom>
            <a:solidFill>
              <a:srgbClr val="EAEAEA"/>
            </a:solidFill>
            <a:ln w="9525">
              <a:solidFill>
                <a:schemeClr val="tx1"/>
              </a:solidFill>
              <a:round/>
              <a:headEnd/>
              <a:tailEnd/>
            </a:ln>
            <a:effectLst/>
          </p:spPr>
          <p:txBody>
            <a:bodyPr wrap="none" lIns="80133" tIns="40067" rIns="80133" bIns="40067" anchor="ctr"/>
            <a:lstStyle/>
            <a:p>
              <a:pPr algn="ctr" defTabSz="801688"/>
              <a:r>
                <a:rPr lang="fr-FR" sz="1050"/>
                <a:t>Traite-</a:t>
              </a:r>
            </a:p>
            <a:p>
              <a:pPr algn="ctr" defTabSz="801688"/>
              <a:r>
                <a:rPr lang="fr-FR" sz="1050"/>
                <a:t>ments</a:t>
              </a:r>
              <a:endParaRPr lang="en-GB" sz="1050"/>
            </a:p>
          </p:txBody>
        </p:sp>
        <p:sp>
          <p:nvSpPr>
            <p:cNvPr id="551" name="Oval 29"/>
            <p:cNvSpPr>
              <a:spLocks noChangeArrowheads="1"/>
            </p:cNvSpPr>
            <p:nvPr/>
          </p:nvSpPr>
          <p:spPr bwMode="auto">
            <a:xfrm>
              <a:off x="704" y="2154"/>
              <a:ext cx="623" cy="622"/>
            </a:xfrm>
            <a:prstGeom prst="ellipse">
              <a:avLst/>
            </a:prstGeom>
            <a:solidFill>
              <a:srgbClr val="EAEAEA"/>
            </a:solidFill>
            <a:ln w="9525">
              <a:solidFill>
                <a:schemeClr val="tx1"/>
              </a:solidFill>
              <a:round/>
              <a:headEnd/>
              <a:tailEnd/>
            </a:ln>
            <a:effectLst/>
          </p:spPr>
          <p:txBody>
            <a:bodyPr wrap="none" lIns="80133" tIns="40067" rIns="80133" bIns="40067" anchor="ctr"/>
            <a:lstStyle/>
            <a:p>
              <a:pPr algn="ctr" defTabSz="801688"/>
              <a:r>
                <a:rPr lang="en-GB" sz="1050" dirty="0"/>
                <a:t>Trans-</a:t>
              </a:r>
            </a:p>
            <a:p>
              <a:pPr algn="ctr" defTabSz="801688"/>
              <a:r>
                <a:rPr lang="en-GB" sz="1050" dirty="0"/>
                <a:t>mission</a:t>
              </a:r>
            </a:p>
          </p:txBody>
        </p:sp>
        <p:sp>
          <p:nvSpPr>
            <p:cNvPr id="552" name="Line 30"/>
            <p:cNvSpPr>
              <a:spLocks noChangeShapeType="1"/>
            </p:cNvSpPr>
            <p:nvPr/>
          </p:nvSpPr>
          <p:spPr bwMode="auto">
            <a:xfrm>
              <a:off x="755" y="588"/>
              <a:ext cx="140" cy="389"/>
            </a:xfrm>
            <a:prstGeom prst="line">
              <a:avLst/>
            </a:prstGeom>
            <a:noFill/>
            <a:ln w="28575">
              <a:solidFill>
                <a:schemeClr val="tx1"/>
              </a:solidFill>
              <a:round/>
              <a:headEnd/>
              <a:tailEnd type="triangle" w="med" len="med"/>
            </a:ln>
            <a:effectLst/>
          </p:spPr>
          <p:txBody>
            <a:bodyPr/>
            <a:lstStyle/>
            <a:p>
              <a:endParaRPr lang="en-US" sz="1200"/>
            </a:p>
          </p:txBody>
        </p:sp>
        <p:sp>
          <p:nvSpPr>
            <p:cNvPr id="553" name="Line 31"/>
            <p:cNvSpPr>
              <a:spLocks noChangeShapeType="1"/>
            </p:cNvSpPr>
            <p:nvPr/>
          </p:nvSpPr>
          <p:spPr bwMode="auto">
            <a:xfrm flipH="1">
              <a:off x="1104" y="576"/>
              <a:ext cx="183" cy="382"/>
            </a:xfrm>
            <a:prstGeom prst="line">
              <a:avLst/>
            </a:prstGeom>
            <a:noFill/>
            <a:ln w="28575">
              <a:solidFill>
                <a:schemeClr val="tx1"/>
              </a:solidFill>
              <a:round/>
              <a:headEnd/>
              <a:tailEnd type="triangle" w="med" len="med"/>
            </a:ln>
            <a:effectLst/>
          </p:spPr>
          <p:txBody>
            <a:bodyPr/>
            <a:lstStyle/>
            <a:p>
              <a:endParaRPr lang="en-US" sz="1200"/>
            </a:p>
          </p:txBody>
        </p:sp>
        <p:sp>
          <p:nvSpPr>
            <p:cNvPr id="554" name="Line 32"/>
            <p:cNvSpPr>
              <a:spLocks noChangeShapeType="1"/>
            </p:cNvSpPr>
            <p:nvPr/>
          </p:nvSpPr>
          <p:spPr bwMode="auto">
            <a:xfrm>
              <a:off x="1002" y="594"/>
              <a:ext cx="0" cy="352"/>
            </a:xfrm>
            <a:prstGeom prst="line">
              <a:avLst/>
            </a:prstGeom>
            <a:noFill/>
            <a:ln w="28575">
              <a:solidFill>
                <a:schemeClr val="tx1"/>
              </a:solidFill>
              <a:round/>
              <a:headEnd/>
              <a:tailEnd type="triangle" w="med" len="med"/>
            </a:ln>
            <a:effectLst/>
          </p:spPr>
          <p:txBody>
            <a:bodyPr/>
            <a:lstStyle/>
            <a:p>
              <a:endParaRPr lang="en-US" sz="1200"/>
            </a:p>
          </p:txBody>
        </p:sp>
        <p:sp>
          <p:nvSpPr>
            <p:cNvPr id="555" name="Line 33"/>
            <p:cNvSpPr>
              <a:spLocks noChangeShapeType="1"/>
            </p:cNvSpPr>
            <p:nvPr/>
          </p:nvSpPr>
          <p:spPr bwMode="auto">
            <a:xfrm>
              <a:off x="1007" y="2826"/>
              <a:ext cx="0" cy="351"/>
            </a:xfrm>
            <a:prstGeom prst="line">
              <a:avLst/>
            </a:prstGeom>
            <a:noFill/>
            <a:ln w="38100" cmpd="dbl">
              <a:solidFill>
                <a:schemeClr val="tx1"/>
              </a:solidFill>
              <a:round/>
              <a:headEnd/>
              <a:tailEnd type="triangle" w="med" len="med"/>
            </a:ln>
            <a:effectLst/>
          </p:spPr>
          <p:txBody>
            <a:bodyPr/>
            <a:lstStyle/>
            <a:p>
              <a:endParaRPr lang="en-US" sz="1200"/>
            </a:p>
          </p:txBody>
        </p:sp>
      </p:grpSp>
      <p:sp>
        <p:nvSpPr>
          <p:cNvPr id="3" name="Rectangle 2"/>
          <p:cNvSpPr/>
          <p:nvPr/>
        </p:nvSpPr>
        <p:spPr>
          <a:xfrm>
            <a:off x="280446" y="923041"/>
            <a:ext cx="6052832" cy="4131900"/>
          </a:xfrm>
          <a:prstGeom prst="rect">
            <a:avLst/>
          </a:prstGeom>
        </p:spPr>
        <p:txBody>
          <a:bodyPr wrap="square">
            <a:spAutoFit/>
          </a:bodyPr>
          <a:lstStyle/>
          <a:p>
            <a:r>
              <a:rPr lang="en-US" b="1" dirty="0" err="1"/>
              <a:t>Capteur</a:t>
            </a:r>
            <a:r>
              <a:rPr lang="en-US" b="1" dirty="0"/>
              <a:t> (sensor): </a:t>
            </a:r>
            <a:r>
              <a:rPr lang="en-US" sz="1600" dirty="0" err="1"/>
              <a:t>Mesure</a:t>
            </a:r>
            <a:r>
              <a:rPr lang="en-US" sz="1600" dirty="0"/>
              <a:t> </a:t>
            </a:r>
            <a:r>
              <a:rPr lang="en-US" sz="1600" dirty="0" err="1"/>
              <a:t>d’une</a:t>
            </a:r>
            <a:r>
              <a:rPr lang="en-US" sz="1600" dirty="0"/>
              <a:t> </a:t>
            </a:r>
            <a:r>
              <a:rPr lang="en-US" sz="1600" dirty="0" err="1"/>
              <a:t>propriété</a:t>
            </a:r>
            <a:r>
              <a:rPr lang="en-US" sz="1600" dirty="0"/>
              <a:t> physique et conversion </a:t>
            </a:r>
          </a:p>
          <a:p>
            <a:r>
              <a:rPr lang="en-US" sz="1600" dirty="0"/>
              <a:t>en un signal </a:t>
            </a:r>
            <a:r>
              <a:rPr lang="en-US" sz="1600" dirty="0" err="1"/>
              <a:t>electronique</a:t>
            </a:r>
            <a:endParaRPr lang="en-US" sz="1600" dirty="0"/>
          </a:p>
          <a:p>
            <a:endParaRPr lang="en-US" sz="200" dirty="0"/>
          </a:p>
          <a:p>
            <a:r>
              <a:rPr lang="en-US" b="1" dirty="0" err="1">
                <a:solidFill>
                  <a:srgbClr val="404040"/>
                </a:solidFill>
              </a:rPr>
              <a:t>Actionneur</a:t>
            </a:r>
            <a:r>
              <a:rPr lang="en-US" b="1" dirty="0">
                <a:solidFill>
                  <a:srgbClr val="404040"/>
                </a:solidFill>
              </a:rPr>
              <a:t> (Actuator): </a:t>
            </a:r>
            <a:r>
              <a:rPr lang="en-US" sz="1600" dirty="0">
                <a:solidFill>
                  <a:srgbClr val="404040"/>
                </a:solidFill>
              </a:rPr>
              <a:t>Conversion d’un signal </a:t>
            </a:r>
            <a:r>
              <a:rPr lang="en-US" sz="1600" dirty="0" err="1">
                <a:solidFill>
                  <a:srgbClr val="404040"/>
                </a:solidFill>
              </a:rPr>
              <a:t>électrique</a:t>
            </a:r>
            <a:r>
              <a:rPr lang="en-US" sz="1600" dirty="0">
                <a:solidFill>
                  <a:srgbClr val="404040"/>
                </a:solidFill>
              </a:rPr>
              <a:t> </a:t>
            </a:r>
          </a:p>
          <a:p>
            <a:r>
              <a:rPr lang="en-US" sz="1600" dirty="0">
                <a:solidFill>
                  <a:srgbClr val="404040"/>
                </a:solidFill>
              </a:rPr>
              <a:t>en </a:t>
            </a:r>
            <a:r>
              <a:rPr lang="en-US" sz="1600" dirty="0" err="1">
                <a:solidFill>
                  <a:srgbClr val="404040"/>
                </a:solidFill>
              </a:rPr>
              <a:t>une</a:t>
            </a:r>
            <a:r>
              <a:rPr lang="en-US" sz="1600" dirty="0">
                <a:solidFill>
                  <a:srgbClr val="404040"/>
                </a:solidFill>
              </a:rPr>
              <a:t> </a:t>
            </a:r>
            <a:r>
              <a:rPr lang="en-US" sz="1600" dirty="0" err="1">
                <a:solidFill>
                  <a:srgbClr val="404040"/>
                </a:solidFill>
              </a:rPr>
              <a:t>propriété</a:t>
            </a:r>
            <a:r>
              <a:rPr lang="en-US" sz="1600" dirty="0">
                <a:solidFill>
                  <a:srgbClr val="404040"/>
                </a:solidFill>
              </a:rPr>
              <a:t> physique (</a:t>
            </a:r>
            <a:r>
              <a:rPr lang="en-US" sz="1600" dirty="0" err="1">
                <a:solidFill>
                  <a:srgbClr val="404040"/>
                </a:solidFill>
              </a:rPr>
              <a:t>déclenchement</a:t>
            </a:r>
            <a:r>
              <a:rPr lang="en-US" sz="1600" dirty="0">
                <a:solidFill>
                  <a:srgbClr val="404040"/>
                </a:solidFill>
              </a:rPr>
              <a:t> d’un </a:t>
            </a:r>
          </a:p>
          <a:p>
            <a:r>
              <a:rPr lang="en-US" sz="1600" dirty="0" err="1">
                <a:solidFill>
                  <a:srgbClr val="404040"/>
                </a:solidFill>
              </a:rPr>
              <a:t>appareil</a:t>
            </a:r>
            <a:r>
              <a:rPr lang="en-US" sz="1600" dirty="0">
                <a:solidFill>
                  <a:srgbClr val="404040"/>
                </a:solidFill>
              </a:rPr>
              <a:t>, GUI, </a:t>
            </a:r>
            <a:r>
              <a:rPr lang="en-US" sz="1600" dirty="0" err="1">
                <a:solidFill>
                  <a:srgbClr val="404040"/>
                </a:solidFill>
              </a:rPr>
              <a:t>etc</a:t>
            </a:r>
            <a:r>
              <a:rPr lang="en-US" sz="1600" dirty="0">
                <a:solidFill>
                  <a:srgbClr val="404040"/>
                </a:solidFill>
              </a:rPr>
              <a:t>)</a:t>
            </a:r>
          </a:p>
          <a:p>
            <a:endParaRPr lang="en-US" sz="1600" dirty="0">
              <a:solidFill>
                <a:srgbClr val="404040"/>
              </a:solidFill>
            </a:endParaRPr>
          </a:p>
          <a:p>
            <a:endParaRPr lang="en-US" sz="200" dirty="0">
              <a:solidFill>
                <a:srgbClr val="404040"/>
              </a:solidFill>
            </a:endParaRPr>
          </a:p>
          <a:p>
            <a:r>
              <a:rPr lang="fr-FR" b="1" dirty="0">
                <a:cs typeface="Helvetica" panose="020B0604020202020204" pitchFamily="34" charset="0"/>
              </a:rPr>
              <a:t>Challenges:</a:t>
            </a:r>
          </a:p>
          <a:p>
            <a:pPr marL="285750" indent="-285750">
              <a:spcBef>
                <a:spcPts val="300"/>
              </a:spcBef>
              <a:buFont typeface="Arial" panose="020B0604020202020204" pitchFamily="34" charset="0"/>
              <a:buChar char="•"/>
            </a:pPr>
            <a:r>
              <a:rPr lang="fr-FR" sz="1600" b="1" u="sng" dirty="0">
                <a:solidFill>
                  <a:srgbClr val="CC0000"/>
                </a:solidFill>
              </a:rPr>
              <a:t>Énergie: </a:t>
            </a:r>
            <a:r>
              <a:rPr lang="fr-FR" sz="1600" dirty="0">
                <a:solidFill>
                  <a:srgbClr val="CC0000"/>
                </a:solidFill>
              </a:rPr>
              <a:t>  </a:t>
            </a:r>
            <a:r>
              <a:rPr lang="fr-FR" sz="1600" i="1" dirty="0"/>
              <a:t>Autonomie</a:t>
            </a:r>
            <a:r>
              <a:rPr lang="fr-FR" sz="1600" i="1" dirty="0">
                <a:solidFill>
                  <a:srgbClr val="CC0000"/>
                </a:solidFill>
              </a:rPr>
              <a:t>, </a:t>
            </a:r>
            <a:r>
              <a:rPr lang="fr-FR" sz="1600" i="1" dirty="0"/>
              <a:t>Veille / réveil / hardware / </a:t>
            </a:r>
          </a:p>
          <a:p>
            <a:pPr>
              <a:spcBef>
                <a:spcPts val="300"/>
              </a:spcBef>
            </a:pPr>
            <a:r>
              <a:rPr lang="fr-FR" sz="1600" i="1" dirty="0"/>
              <a:t>      software embarqué, connexion permanente</a:t>
            </a:r>
            <a:r>
              <a:rPr lang="fr-FR" sz="1600" dirty="0"/>
              <a:t>	</a:t>
            </a:r>
            <a:endParaRPr lang="fr-FR" sz="200" dirty="0"/>
          </a:p>
          <a:p>
            <a:pPr marL="285750" indent="-285750">
              <a:spcBef>
                <a:spcPts val="300"/>
              </a:spcBef>
              <a:buFont typeface="Arial" panose="020B0604020202020204" pitchFamily="34" charset="0"/>
              <a:buChar char="•"/>
            </a:pPr>
            <a:r>
              <a:rPr lang="fr-FR" sz="1600" b="1" u="sng" dirty="0">
                <a:solidFill>
                  <a:srgbClr val="CC0000"/>
                </a:solidFill>
              </a:rPr>
              <a:t>Adaptabilité à l’environnement:</a:t>
            </a:r>
            <a:r>
              <a:rPr lang="fr-FR" sz="1600" b="1" dirty="0">
                <a:solidFill>
                  <a:srgbClr val="CC0000"/>
                </a:solidFill>
              </a:rPr>
              <a:t> </a:t>
            </a:r>
            <a:r>
              <a:rPr lang="fr-FR" sz="1600" b="1" u="sng" dirty="0"/>
              <a:t> </a:t>
            </a:r>
            <a:r>
              <a:rPr lang="fr-FR" sz="1600" i="1" dirty="0"/>
              <a:t>Intégration,  poids, sécurité…</a:t>
            </a:r>
          </a:p>
          <a:p>
            <a:pPr marL="285750" indent="-285750">
              <a:spcBef>
                <a:spcPts val="300"/>
              </a:spcBef>
              <a:buFont typeface="Arial" panose="020B0604020202020204" pitchFamily="34" charset="0"/>
              <a:buChar char="•"/>
            </a:pPr>
            <a:r>
              <a:rPr lang="fr-FR" sz="1600" b="1" u="sng" dirty="0">
                <a:solidFill>
                  <a:srgbClr val="C00000"/>
                </a:solidFill>
              </a:rPr>
              <a:t>Protection des données et éthique</a:t>
            </a:r>
            <a:endParaRPr lang="fr-FR" sz="1600" dirty="0"/>
          </a:p>
          <a:p>
            <a:pPr marL="285750" indent="-285750">
              <a:spcBef>
                <a:spcPts val="300"/>
              </a:spcBef>
              <a:buFont typeface="Arial" panose="020B0604020202020204" pitchFamily="34" charset="0"/>
              <a:buChar char="•"/>
            </a:pPr>
            <a:r>
              <a:rPr lang="fr-FR" sz="1600" b="1" i="1" u="sng" dirty="0">
                <a:solidFill>
                  <a:srgbClr val="CC0000"/>
                </a:solidFill>
              </a:rPr>
              <a:t>Robustesse:</a:t>
            </a:r>
            <a:r>
              <a:rPr lang="fr-FR" sz="1600" i="1" dirty="0"/>
              <a:t>     Si les capteurs ne remplissent pas leur fonction, tout çà ne sert à rien (froid, humidité, résistance aux frottements,…)</a:t>
            </a:r>
            <a:endParaRPr lang="en-US" sz="1600" i="1" dirty="0"/>
          </a:p>
          <a:p>
            <a:endParaRPr lang="en-US" sz="1600" dirty="0">
              <a:solidFill>
                <a:srgbClr val="404040"/>
              </a:solidFill>
              <a:latin typeface="Helvetica" pitchFamily="34" charset="0"/>
            </a:endParaRPr>
          </a:p>
          <a:p>
            <a:endParaRPr lang="en-US" sz="1600" dirty="0">
              <a:solidFill>
                <a:srgbClr val="404040"/>
              </a:solidFill>
              <a:latin typeface="Helvetica" pitchFamily="34" charset="0"/>
            </a:endParaRPr>
          </a:p>
        </p:txBody>
      </p:sp>
    </p:spTree>
    <p:extLst>
      <p:ext uri="{BB962C8B-B14F-4D97-AF65-F5344CB8AC3E}">
        <p14:creationId xmlns:p14="http://schemas.microsoft.com/office/powerpoint/2010/main" val="1484534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Espace réservé de la date 3">
            <a:extLst>
              <a:ext uri="{FF2B5EF4-FFF2-40B4-BE49-F238E27FC236}">
                <a16:creationId xmlns:a16="http://schemas.microsoft.com/office/drawing/2014/main" id="{E1408D59-2DE6-BC86-AF79-0698A22C5DDB}"/>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itchFamily="66" charset="0"/>
              </a:defRPr>
            </a:lvl1pPr>
            <a:lvl2pPr marL="557213" indent="-214313" eaLnBrk="0" hangingPunct="0">
              <a:spcBef>
                <a:spcPct val="20000"/>
              </a:spcBef>
              <a:buChar char="–"/>
              <a:defRPr sz="2100">
                <a:solidFill>
                  <a:schemeClr val="tx1"/>
                </a:solidFill>
                <a:latin typeface="Comic Sans MS" pitchFamily="66" charset="0"/>
              </a:defRPr>
            </a:lvl2pPr>
            <a:lvl3pPr marL="857250" indent="-171450" eaLnBrk="0" hangingPunct="0">
              <a:spcBef>
                <a:spcPct val="20000"/>
              </a:spcBef>
              <a:buFont typeface="Wingdings" pitchFamily="2" charset="2"/>
              <a:buChar char="§"/>
              <a:defRPr sz="1800">
                <a:solidFill>
                  <a:schemeClr val="tx1"/>
                </a:solidFill>
                <a:latin typeface="Comic Sans MS" pitchFamily="66" charset="0"/>
              </a:defRPr>
            </a:lvl3pPr>
            <a:lvl4pPr marL="1200150" indent="-171450" eaLnBrk="0" hangingPunct="0">
              <a:spcBef>
                <a:spcPct val="20000"/>
              </a:spcBef>
              <a:buFont typeface="Wingdings" pitchFamily="2" charset="2"/>
              <a:buChar char="Ø"/>
              <a:defRPr sz="1500">
                <a:solidFill>
                  <a:schemeClr val="tx1"/>
                </a:solidFill>
                <a:latin typeface="Comic Sans MS" pitchFamily="66" charset="0"/>
              </a:defRPr>
            </a:lvl4pPr>
            <a:lvl5pPr marL="1543050" indent="-171450" eaLnBrk="0" hangingPunct="0">
              <a:spcBef>
                <a:spcPct val="20000"/>
              </a:spcBef>
              <a:buFont typeface="Wingdings" pitchFamily="2" charset="2"/>
              <a:buChar char="ü"/>
              <a:defRPr sz="1200">
                <a:solidFill>
                  <a:schemeClr val="tx1"/>
                </a:solidFill>
                <a:latin typeface="Comic Sans MS" pitchFamily="66" charset="0"/>
              </a:defRPr>
            </a:lvl5pPr>
            <a:lvl6pPr marL="18859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6pPr>
            <a:lvl7pPr marL="22288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7pPr>
            <a:lvl8pPr marL="25717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8pPr>
            <a:lvl9pPr marL="29146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9pPr>
          </a:lstStyle>
          <a:p>
            <a:pPr eaLnBrk="1" hangingPunct="1">
              <a:spcBef>
                <a:spcPct val="0"/>
              </a:spcBef>
              <a:buFontTx/>
              <a:buNone/>
              <a:defRPr/>
            </a:pPr>
            <a:fld id="{FB45DF76-F7D6-48DE-BB22-E2E11B27B293}" type="datetime1">
              <a:rPr lang="fr-FR" altLang="fr-FR" sz="1050">
                <a:latin typeface="Times New Roman" pitchFamily="18" charset="0"/>
              </a:rPr>
              <a:pPr eaLnBrk="1" hangingPunct="1">
                <a:spcBef>
                  <a:spcPct val="0"/>
                </a:spcBef>
                <a:buFontTx/>
                <a:buNone/>
                <a:defRPr/>
              </a:pPr>
              <a:t>23/10/2023</a:t>
            </a:fld>
            <a:endParaRPr lang="fr-FR" altLang="fr-FR" sz="1050" dirty="0">
              <a:latin typeface="Times New Roman" pitchFamily="18" charset="0"/>
            </a:endParaRPr>
          </a:p>
        </p:txBody>
      </p:sp>
      <p:sp>
        <p:nvSpPr>
          <p:cNvPr id="89091" name="Espace réservé du numéro de diapositive 5">
            <a:extLst>
              <a:ext uri="{FF2B5EF4-FFF2-40B4-BE49-F238E27FC236}">
                <a16:creationId xmlns:a16="http://schemas.microsoft.com/office/drawing/2014/main" id="{8D60CD52-0A51-1CCD-CE21-357FC7D6A47F}"/>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anose="030F0702030302020204" pitchFamily="66" charset="0"/>
              </a:defRPr>
            </a:lvl1pPr>
            <a:lvl2pPr marL="557213" indent="-214313" eaLnBrk="0" hangingPunct="0">
              <a:spcBef>
                <a:spcPct val="20000"/>
              </a:spcBef>
              <a:buChar char="–"/>
              <a:defRPr sz="2100">
                <a:solidFill>
                  <a:schemeClr val="tx1"/>
                </a:solidFill>
                <a:latin typeface="Comic Sans MS" panose="030F0702030302020204" pitchFamily="66" charset="0"/>
              </a:defRPr>
            </a:lvl2pPr>
            <a:lvl3pPr marL="857250" indent="-171450" eaLnBrk="0" hangingPunct="0">
              <a:spcBef>
                <a:spcPct val="20000"/>
              </a:spcBef>
              <a:buFont typeface="Wingdings" panose="05000000000000000000" pitchFamily="2" charset="2"/>
              <a:buChar char="§"/>
              <a:defRPr sz="1800">
                <a:solidFill>
                  <a:schemeClr val="tx1"/>
                </a:solidFill>
                <a:latin typeface="Comic Sans MS" panose="030F0702030302020204" pitchFamily="66" charset="0"/>
              </a:defRPr>
            </a:lvl3pPr>
            <a:lvl4pPr marL="1200150" indent="-171450" eaLnBrk="0" hangingPunct="0">
              <a:spcBef>
                <a:spcPct val="20000"/>
              </a:spcBef>
              <a:buFont typeface="Wingdings" panose="05000000000000000000" pitchFamily="2" charset="2"/>
              <a:buChar char="Ø"/>
              <a:defRPr sz="1500">
                <a:solidFill>
                  <a:schemeClr val="tx1"/>
                </a:solidFill>
                <a:latin typeface="Comic Sans MS" panose="030F0702030302020204" pitchFamily="66" charset="0"/>
              </a:defRPr>
            </a:lvl4pPr>
            <a:lvl5pPr marL="1543050" indent="-171450" eaLnBrk="0" hangingPunct="0">
              <a:spcBef>
                <a:spcPct val="20000"/>
              </a:spcBef>
              <a:buFont typeface="Wingdings" panose="05000000000000000000" pitchFamily="2" charset="2"/>
              <a:buChar char="ü"/>
              <a:defRPr sz="1200">
                <a:solidFill>
                  <a:schemeClr val="tx1"/>
                </a:solidFill>
                <a:latin typeface="Comic Sans MS" panose="030F0702030302020204" pitchFamily="66" charset="0"/>
              </a:defRPr>
            </a:lvl5pPr>
            <a:lvl6pPr marL="18859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6pPr>
            <a:lvl7pPr marL="22288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7pPr>
            <a:lvl8pPr marL="25717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8pPr>
            <a:lvl9pPr marL="29146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9pPr>
          </a:lstStyle>
          <a:p>
            <a:pPr eaLnBrk="1" hangingPunct="1">
              <a:spcBef>
                <a:spcPct val="0"/>
              </a:spcBef>
              <a:buFontTx/>
              <a:buNone/>
            </a:pPr>
            <a:fld id="{24FBFE18-6324-45BE-AD45-0E1342A7A643}" type="slidenum">
              <a:rPr lang="fr-FR" altLang="fr-FR" sz="1050">
                <a:latin typeface="Times New Roman" panose="02020603050405020304" pitchFamily="18" charset="0"/>
              </a:rPr>
              <a:pPr eaLnBrk="1" hangingPunct="1">
                <a:spcBef>
                  <a:spcPct val="0"/>
                </a:spcBef>
                <a:buFontTx/>
                <a:buNone/>
              </a:pPr>
              <a:t>11</a:t>
            </a:fld>
            <a:endParaRPr lang="fr-FR" altLang="fr-FR" sz="1050">
              <a:latin typeface="Times New Roman" panose="02020603050405020304" pitchFamily="18" charset="0"/>
            </a:endParaRPr>
          </a:p>
        </p:txBody>
      </p:sp>
      <p:sp>
        <p:nvSpPr>
          <p:cNvPr id="88068" name="Rectangle 2">
            <a:extLst>
              <a:ext uri="{FF2B5EF4-FFF2-40B4-BE49-F238E27FC236}">
                <a16:creationId xmlns:a16="http://schemas.microsoft.com/office/drawing/2014/main" id="{FF4B0F89-A269-FA01-5368-A860AC2AB7E4}"/>
              </a:ext>
            </a:extLst>
          </p:cNvPr>
          <p:cNvSpPr>
            <a:spLocks noGrp="1" noChangeArrowheads="1"/>
          </p:cNvSpPr>
          <p:nvPr>
            <p:ph type="title"/>
          </p:nvPr>
        </p:nvSpPr>
        <p:spPr>
          <a:xfrm>
            <a:off x="611560" y="228601"/>
            <a:ext cx="7920880" cy="345281"/>
          </a:xfrm>
        </p:spPr>
        <p:txBody>
          <a:bodyPr>
            <a:normAutofit fontScale="90000"/>
          </a:bodyPr>
          <a:lstStyle/>
          <a:p>
            <a:pPr eaLnBrk="1" hangingPunct="1">
              <a:defRPr/>
            </a:pPr>
            <a:r>
              <a:rPr lang="fr-FR" altLang="fr-FR" dirty="0"/>
              <a:t>Réseaux d’objets connectés:potentiel du marché</a:t>
            </a:r>
            <a:endParaRPr lang="fr-FR" altLang="fr-FR" dirty="0">
              <a:solidFill>
                <a:schemeClr val="accent2">
                  <a:lumMod val="75000"/>
                </a:schemeClr>
              </a:solidFill>
            </a:endParaRPr>
          </a:p>
        </p:txBody>
      </p:sp>
      <p:sp>
        <p:nvSpPr>
          <p:cNvPr id="91141" name="Rectangle 3">
            <a:extLst>
              <a:ext uri="{FF2B5EF4-FFF2-40B4-BE49-F238E27FC236}">
                <a16:creationId xmlns:a16="http://schemas.microsoft.com/office/drawing/2014/main" id="{C5EDC4C6-CEFF-C816-E459-792AC45DF47C}"/>
              </a:ext>
            </a:extLst>
          </p:cNvPr>
          <p:cNvSpPr>
            <a:spLocks noGrp="1" noChangeArrowheads="1"/>
          </p:cNvSpPr>
          <p:nvPr>
            <p:ph type="body" idx="1"/>
          </p:nvPr>
        </p:nvSpPr>
        <p:spPr>
          <a:xfrm>
            <a:off x="1657350" y="735807"/>
            <a:ext cx="5829300" cy="3836194"/>
          </a:xfrm>
        </p:spPr>
        <p:txBody>
          <a:bodyPr/>
          <a:lstStyle/>
          <a:p>
            <a:pPr eaLnBrk="1" hangingPunct="1">
              <a:buFontTx/>
              <a:buNone/>
            </a:pPr>
            <a:r>
              <a:rPr lang="fr-FR" altLang="fr-FR" sz="1350"/>
              <a:t>Aujourd’hui le marché des objets connectés communicants explose: </a:t>
            </a:r>
          </a:p>
        </p:txBody>
      </p:sp>
      <p:sp>
        <p:nvSpPr>
          <p:cNvPr id="91142" name="AutoShape 2" descr="Résultat de recherche d'images pour &quot;profinet&quot;">
            <a:extLst>
              <a:ext uri="{FF2B5EF4-FFF2-40B4-BE49-F238E27FC236}">
                <a16:creationId xmlns:a16="http://schemas.microsoft.com/office/drawing/2014/main" id="{0BCC6D1B-477B-FEF5-643B-959A9326627C}"/>
              </a:ext>
            </a:extLst>
          </p:cNvPr>
          <p:cNvSpPr>
            <a:spLocks noChangeAspect="1" noChangeArrowheads="1"/>
          </p:cNvSpPr>
          <p:nvPr/>
        </p:nvSpPr>
        <p:spPr bwMode="auto">
          <a:xfrm>
            <a:off x="1275160" y="-1369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pic>
        <p:nvPicPr>
          <p:cNvPr id="91143" name="Picture 2" descr="https://www.mismo.fr/wp-content/uploads/2018/04/graphique-dossier-iot.png">
            <a:extLst>
              <a:ext uri="{FF2B5EF4-FFF2-40B4-BE49-F238E27FC236}">
                <a16:creationId xmlns:a16="http://schemas.microsoft.com/office/drawing/2014/main" id="{A8CA6E94-7475-1600-BC56-0ABF9390D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873" y="1075136"/>
            <a:ext cx="5826919" cy="34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Espace réservé de la date 3">
            <a:extLst>
              <a:ext uri="{FF2B5EF4-FFF2-40B4-BE49-F238E27FC236}">
                <a16:creationId xmlns:a16="http://schemas.microsoft.com/office/drawing/2014/main" id="{FB8F932E-59E2-FFFB-9D9A-94D9CFD58AB7}"/>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itchFamily="66" charset="0"/>
              </a:defRPr>
            </a:lvl1pPr>
            <a:lvl2pPr marL="557213" indent="-214313" eaLnBrk="0" hangingPunct="0">
              <a:spcBef>
                <a:spcPct val="20000"/>
              </a:spcBef>
              <a:buChar char="–"/>
              <a:defRPr sz="2100">
                <a:solidFill>
                  <a:schemeClr val="tx1"/>
                </a:solidFill>
                <a:latin typeface="Comic Sans MS" pitchFamily="66" charset="0"/>
              </a:defRPr>
            </a:lvl2pPr>
            <a:lvl3pPr marL="857250" indent="-171450" eaLnBrk="0" hangingPunct="0">
              <a:spcBef>
                <a:spcPct val="20000"/>
              </a:spcBef>
              <a:buFont typeface="Wingdings" pitchFamily="2" charset="2"/>
              <a:buChar char="§"/>
              <a:defRPr sz="1800">
                <a:solidFill>
                  <a:schemeClr val="tx1"/>
                </a:solidFill>
                <a:latin typeface="Comic Sans MS" pitchFamily="66" charset="0"/>
              </a:defRPr>
            </a:lvl3pPr>
            <a:lvl4pPr marL="1200150" indent="-171450" eaLnBrk="0" hangingPunct="0">
              <a:spcBef>
                <a:spcPct val="20000"/>
              </a:spcBef>
              <a:buFont typeface="Wingdings" pitchFamily="2" charset="2"/>
              <a:buChar char="Ø"/>
              <a:defRPr sz="1500">
                <a:solidFill>
                  <a:schemeClr val="tx1"/>
                </a:solidFill>
                <a:latin typeface="Comic Sans MS" pitchFamily="66" charset="0"/>
              </a:defRPr>
            </a:lvl4pPr>
            <a:lvl5pPr marL="1543050" indent="-171450" eaLnBrk="0" hangingPunct="0">
              <a:spcBef>
                <a:spcPct val="20000"/>
              </a:spcBef>
              <a:buFont typeface="Wingdings" pitchFamily="2" charset="2"/>
              <a:buChar char="ü"/>
              <a:defRPr sz="1200">
                <a:solidFill>
                  <a:schemeClr val="tx1"/>
                </a:solidFill>
                <a:latin typeface="Comic Sans MS" pitchFamily="66" charset="0"/>
              </a:defRPr>
            </a:lvl5pPr>
            <a:lvl6pPr marL="18859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6pPr>
            <a:lvl7pPr marL="22288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7pPr>
            <a:lvl8pPr marL="25717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8pPr>
            <a:lvl9pPr marL="29146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9pPr>
          </a:lstStyle>
          <a:p>
            <a:pPr eaLnBrk="1" hangingPunct="1">
              <a:spcBef>
                <a:spcPct val="0"/>
              </a:spcBef>
              <a:buFontTx/>
              <a:buNone/>
              <a:defRPr/>
            </a:pPr>
            <a:fld id="{15BC334B-2DB9-4CEF-AED3-B5511D8D8994}" type="datetime1">
              <a:rPr lang="fr-FR" altLang="fr-FR" sz="1050">
                <a:latin typeface="Times New Roman" pitchFamily="18" charset="0"/>
              </a:rPr>
              <a:pPr eaLnBrk="1" hangingPunct="1">
                <a:spcBef>
                  <a:spcPct val="0"/>
                </a:spcBef>
                <a:buFontTx/>
                <a:buNone/>
                <a:defRPr/>
              </a:pPr>
              <a:t>23/10/2023</a:t>
            </a:fld>
            <a:endParaRPr lang="fr-FR" altLang="fr-FR" sz="1050" dirty="0">
              <a:latin typeface="Times New Roman" pitchFamily="18" charset="0"/>
            </a:endParaRPr>
          </a:p>
        </p:txBody>
      </p:sp>
      <p:sp>
        <p:nvSpPr>
          <p:cNvPr id="90115" name="Espace réservé du numéro de diapositive 5">
            <a:extLst>
              <a:ext uri="{FF2B5EF4-FFF2-40B4-BE49-F238E27FC236}">
                <a16:creationId xmlns:a16="http://schemas.microsoft.com/office/drawing/2014/main" id="{03406202-56D1-AF3B-7029-1DE107A4CBA9}"/>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anose="030F0702030302020204" pitchFamily="66" charset="0"/>
              </a:defRPr>
            </a:lvl1pPr>
            <a:lvl2pPr marL="557213" indent="-214313" eaLnBrk="0" hangingPunct="0">
              <a:spcBef>
                <a:spcPct val="20000"/>
              </a:spcBef>
              <a:buChar char="–"/>
              <a:defRPr sz="2100">
                <a:solidFill>
                  <a:schemeClr val="tx1"/>
                </a:solidFill>
                <a:latin typeface="Comic Sans MS" panose="030F0702030302020204" pitchFamily="66" charset="0"/>
              </a:defRPr>
            </a:lvl2pPr>
            <a:lvl3pPr marL="857250" indent="-171450" eaLnBrk="0" hangingPunct="0">
              <a:spcBef>
                <a:spcPct val="20000"/>
              </a:spcBef>
              <a:buFont typeface="Wingdings" panose="05000000000000000000" pitchFamily="2" charset="2"/>
              <a:buChar char="§"/>
              <a:defRPr sz="1800">
                <a:solidFill>
                  <a:schemeClr val="tx1"/>
                </a:solidFill>
                <a:latin typeface="Comic Sans MS" panose="030F0702030302020204" pitchFamily="66" charset="0"/>
              </a:defRPr>
            </a:lvl3pPr>
            <a:lvl4pPr marL="1200150" indent="-171450" eaLnBrk="0" hangingPunct="0">
              <a:spcBef>
                <a:spcPct val="20000"/>
              </a:spcBef>
              <a:buFont typeface="Wingdings" panose="05000000000000000000" pitchFamily="2" charset="2"/>
              <a:buChar char="Ø"/>
              <a:defRPr sz="1500">
                <a:solidFill>
                  <a:schemeClr val="tx1"/>
                </a:solidFill>
                <a:latin typeface="Comic Sans MS" panose="030F0702030302020204" pitchFamily="66" charset="0"/>
              </a:defRPr>
            </a:lvl4pPr>
            <a:lvl5pPr marL="1543050" indent="-171450" eaLnBrk="0" hangingPunct="0">
              <a:spcBef>
                <a:spcPct val="20000"/>
              </a:spcBef>
              <a:buFont typeface="Wingdings" panose="05000000000000000000" pitchFamily="2" charset="2"/>
              <a:buChar char="ü"/>
              <a:defRPr sz="1200">
                <a:solidFill>
                  <a:schemeClr val="tx1"/>
                </a:solidFill>
                <a:latin typeface="Comic Sans MS" panose="030F0702030302020204" pitchFamily="66" charset="0"/>
              </a:defRPr>
            </a:lvl5pPr>
            <a:lvl6pPr marL="18859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6pPr>
            <a:lvl7pPr marL="22288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7pPr>
            <a:lvl8pPr marL="25717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8pPr>
            <a:lvl9pPr marL="29146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9pPr>
          </a:lstStyle>
          <a:p>
            <a:pPr eaLnBrk="1" hangingPunct="1">
              <a:spcBef>
                <a:spcPct val="0"/>
              </a:spcBef>
              <a:buFontTx/>
              <a:buNone/>
            </a:pPr>
            <a:fld id="{BDF8A20B-1EF4-48DE-ABE8-0409D4E98DBF}" type="slidenum">
              <a:rPr lang="fr-FR" altLang="fr-FR" sz="1050">
                <a:latin typeface="Times New Roman" panose="02020603050405020304" pitchFamily="18" charset="0"/>
              </a:rPr>
              <a:pPr eaLnBrk="1" hangingPunct="1">
                <a:spcBef>
                  <a:spcPct val="0"/>
                </a:spcBef>
                <a:buFontTx/>
                <a:buNone/>
              </a:pPr>
              <a:t>12</a:t>
            </a:fld>
            <a:endParaRPr lang="fr-FR" altLang="fr-FR" sz="1050">
              <a:latin typeface="Times New Roman" panose="02020603050405020304" pitchFamily="18" charset="0"/>
            </a:endParaRPr>
          </a:p>
        </p:txBody>
      </p:sp>
      <p:sp>
        <p:nvSpPr>
          <p:cNvPr id="88068" name="Rectangle 2">
            <a:extLst>
              <a:ext uri="{FF2B5EF4-FFF2-40B4-BE49-F238E27FC236}">
                <a16:creationId xmlns:a16="http://schemas.microsoft.com/office/drawing/2014/main" id="{35196798-357E-78B6-3001-7C76B9AAE7B3}"/>
              </a:ext>
            </a:extLst>
          </p:cNvPr>
          <p:cNvSpPr>
            <a:spLocks noGrp="1" noChangeArrowheads="1"/>
          </p:cNvSpPr>
          <p:nvPr>
            <p:ph type="title"/>
          </p:nvPr>
        </p:nvSpPr>
        <p:spPr>
          <a:xfrm>
            <a:off x="1657350" y="228601"/>
            <a:ext cx="5829300" cy="345281"/>
          </a:xfrm>
        </p:spPr>
        <p:txBody>
          <a:bodyPr>
            <a:normAutofit fontScale="90000"/>
          </a:bodyPr>
          <a:lstStyle/>
          <a:p>
            <a:pPr eaLnBrk="1" hangingPunct="1">
              <a:defRPr/>
            </a:pPr>
            <a:r>
              <a:rPr lang="fr-FR" altLang="fr-FR" dirty="0"/>
              <a:t>Réseaux d’objets connectés: </a:t>
            </a:r>
            <a:endParaRPr lang="fr-FR" altLang="fr-FR" dirty="0">
              <a:solidFill>
                <a:schemeClr val="accent2">
                  <a:lumMod val="75000"/>
                </a:schemeClr>
              </a:solidFill>
            </a:endParaRPr>
          </a:p>
        </p:txBody>
      </p:sp>
      <p:sp>
        <p:nvSpPr>
          <p:cNvPr id="92165" name="Rectangle 3">
            <a:extLst>
              <a:ext uri="{FF2B5EF4-FFF2-40B4-BE49-F238E27FC236}">
                <a16:creationId xmlns:a16="http://schemas.microsoft.com/office/drawing/2014/main" id="{91DE3FF6-D8CE-AE58-5B18-F495632D5644}"/>
              </a:ext>
            </a:extLst>
          </p:cNvPr>
          <p:cNvSpPr>
            <a:spLocks noGrp="1" noChangeArrowheads="1"/>
          </p:cNvSpPr>
          <p:nvPr>
            <p:ph type="body" idx="1"/>
          </p:nvPr>
        </p:nvSpPr>
        <p:spPr>
          <a:xfrm>
            <a:off x="1657350" y="735807"/>
            <a:ext cx="5829300" cy="3836194"/>
          </a:xfrm>
        </p:spPr>
        <p:txBody>
          <a:bodyPr/>
          <a:lstStyle/>
          <a:p>
            <a:pPr eaLnBrk="1" hangingPunct="1">
              <a:buFontTx/>
              <a:buNone/>
            </a:pPr>
            <a:r>
              <a:rPr lang="fr-FR" altLang="fr-FR" sz="1350" dirty="0"/>
              <a:t>Architecture type d’un réseau d’objets connectés</a:t>
            </a:r>
          </a:p>
          <a:p>
            <a:pPr eaLnBrk="1" hangingPunct="1">
              <a:buFontTx/>
              <a:buNone/>
            </a:pPr>
            <a:r>
              <a:rPr lang="fr-FR" altLang="fr-FR" sz="1350" dirty="0"/>
              <a:t>Le serveur local représente un serveur de réseau, Il reçoit les trames issues des IoT et les distribuent ensuite sur internet à la demande des applications utilisateur </a:t>
            </a:r>
          </a:p>
        </p:txBody>
      </p:sp>
      <p:sp>
        <p:nvSpPr>
          <p:cNvPr id="92166" name="AutoShape 2" descr="Résultat de recherche d'images pour &quot;profinet&quot;">
            <a:extLst>
              <a:ext uri="{FF2B5EF4-FFF2-40B4-BE49-F238E27FC236}">
                <a16:creationId xmlns:a16="http://schemas.microsoft.com/office/drawing/2014/main" id="{5C23D819-366D-0145-4A6B-9397BF8813DB}"/>
              </a:ext>
            </a:extLst>
          </p:cNvPr>
          <p:cNvSpPr>
            <a:spLocks noChangeAspect="1" noChangeArrowheads="1"/>
          </p:cNvSpPr>
          <p:nvPr/>
        </p:nvSpPr>
        <p:spPr bwMode="auto">
          <a:xfrm>
            <a:off x="1275160" y="-1369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pic>
        <p:nvPicPr>
          <p:cNvPr id="92167" name="Picture 3">
            <a:extLst>
              <a:ext uri="{FF2B5EF4-FFF2-40B4-BE49-F238E27FC236}">
                <a16:creationId xmlns:a16="http://schemas.microsoft.com/office/drawing/2014/main" id="{5EC9C3BE-AF33-B454-A001-B671476D7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760" y="1634728"/>
            <a:ext cx="6519863" cy="3508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Picture 5" descr="https://www.multitech.com/documents/media/images/products/multiconnect/xdot/mt_multiconnect_xdot_micro_developer_kit_mtmdk-nx-xdot_clear_hp1000px.png">
            <a:extLst>
              <a:ext uri="{FF2B5EF4-FFF2-40B4-BE49-F238E27FC236}">
                <a16:creationId xmlns:a16="http://schemas.microsoft.com/office/drawing/2014/main" id="{D7F8BBD7-C84F-37D8-7128-EB566CBDC1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657601"/>
            <a:ext cx="1734741" cy="152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a:extLst>
              <a:ext uri="{FF2B5EF4-FFF2-40B4-BE49-F238E27FC236}">
                <a16:creationId xmlns:a16="http://schemas.microsoft.com/office/drawing/2014/main" id="{7C86FB31-C313-0CE9-9864-D65DF6149D94}"/>
              </a:ext>
            </a:extLst>
          </p:cNvPr>
          <p:cNvSpPr txBox="1"/>
          <p:nvPr/>
        </p:nvSpPr>
        <p:spPr>
          <a:xfrm>
            <a:off x="2896195" y="4464416"/>
            <a:ext cx="1531789" cy="461665"/>
          </a:xfrm>
          <a:prstGeom prst="rect">
            <a:avLst/>
          </a:prstGeom>
          <a:noFill/>
          <a:ln>
            <a:solidFill>
              <a:srgbClr val="00B050"/>
            </a:solidFill>
          </a:ln>
        </p:spPr>
        <p:txBody>
          <a:bodyPr wrap="square">
            <a:spAutoFit/>
          </a:bodyPr>
          <a:lstStyle/>
          <a:p>
            <a:r>
              <a:rPr lang="fr-FR" altLang="fr-FR" sz="1200" dirty="0"/>
              <a:t>Liaison directe</a:t>
            </a:r>
          </a:p>
          <a:p>
            <a:r>
              <a:rPr lang="fr-FR" altLang="fr-FR" sz="1200" dirty="0"/>
              <a:t>Capteur/utilisateur </a:t>
            </a:r>
            <a:endParaRPr lang="fr-FR" sz="1200" dirty="0"/>
          </a:p>
        </p:txBody>
      </p:sp>
      <p:sp>
        <p:nvSpPr>
          <p:cNvPr id="4" name="ZoneTexte 3">
            <a:extLst>
              <a:ext uri="{FF2B5EF4-FFF2-40B4-BE49-F238E27FC236}">
                <a16:creationId xmlns:a16="http://schemas.microsoft.com/office/drawing/2014/main" id="{3892C97E-D986-2256-856B-FC3C3A7ACFA7}"/>
              </a:ext>
            </a:extLst>
          </p:cNvPr>
          <p:cNvSpPr txBox="1"/>
          <p:nvPr/>
        </p:nvSpPr>
        <p:spPr>
          <a:xfrm>
            <a:off x="5652120" y="4312837"/>
            <a:ext cx="1531789" cy="461665"/>
          </a:xfrm>
          <a:prstGeom prst="rect">
            <a:avLst/>
          </a:prstGeom>
          <a:noFill/>
          <a:ln>
            <a:solidFill>
              <a:srgbClr val="FF0000"/>
            </a:solidFill>
          </a:ln>
        </p:spPr>
        <p:txBody>
          <a:bodyPr wrap="square">
            <a:spAutoFit/>
          </a:bodyPr>
          <a:lstStyle/>
          <a:p>
            <a:r>
              <a:rPr lang="fr-FR" altLang="fr-FR" sz="1200" dirty="0"/>
              <a:t>Liaison indirecte</a:t>
            </a:r>
          </a:p>
          <a:p>
            <a:r>
              <a:rPr lang="fr-FR" altLang="fr-FR" sz="1200" dirty="0"/>
              <a:t>Capteur/utilisateur </a:t>
            </a:r>
            <a:endParaRPr lang="fr-FR"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ce réservé de la date 3">
            <a:extLst>
              <a:ext uri="{FF2B5EF4-FFF2-40B4-BE49-F238E27FC236}">
                <a16:creationId xmlns:a16="http://schemas.microsoft.com/office/drawing/2014/main" id="{97FED8A4-5566-6B73-9409-1B31EB2EBEF8}"/>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itchFamily="66" charset="0"/>
              </a:defRPr>
            </a:lvl1pPr>
            <a:lvl2pPr marL="557213" indent="-214313" eaLnBrk="0" hangingPunct="0">
              <a:spcBef>
                <a:spcPct val="20000"/>
              </a:spcBef>
              <a:buChar char="–"/>
              <a:defRPr sz="2100">
                <a:solidFill>
                  <a:schemeClr val="tx1"/>
                </a:solidFill>
                <a:latin typeface="Comic Sans MS" pitchFamily="66" charset="0"/>
              </a:defRPr>
            </a:lvl2pPr>
            <a:lvl3pPr marL="857250" indent="-171450" eaLnBrk="0" hangingPunct="0">
              <a:spcBef>
                <a:spcPct val="20000"/>
              </a:spcBef>
              <a:buFont typeface="Wingdings" pitchFamily="2" charset="2"/>
              <a:buChar char="§"/>
              <a:defRPr sz="1800">
                <a:solidFill>
                  <a:schemeClr val="tx1"/>
                </a:solidFill>
                <a:latin typeface="Comic Sans MS" pitchFamily="66" charset="0"/>
              </a:defRPr>
            </a:lvl3pPr>
            <a:lvl4pPr marL="1200150" indent="-171450" eaLnBrk="0" hangingPunct="0">
              <a:spcBef>
                <a:spcPct val="20000"/>
              </a:spcBef>
              <a:buFont typeface="Wingdings" pitchFamily="2" charset="2"/>
              <a:buChar char="Ø"/>
              <a:defRPr sz="1500">
                <a:solidFill>
                  <a:schemeClr val="tx1"/>
                </a:solidFill>
                <a:latin typeface="Comic Sans MS" pitchFamily="66" charset="0"/>
              </a:defRPr>
            </a:lvl4pPr>
            <a:lvl5pPr marL="1543050" indent="-171450" eaLnBrk="0" hangingPunct="0">
              <a:spcBef>
                <a:spcPct val="20000"/>
              </a:spcBef>
              <a:buFont typeface="Wingdings" pitchFamily="2" charset="2"/>
              <a:buChar char="ü"/>
              <a:defRPr sz="1200">
                <a:solidFill>
                  <a:schemeClr val="tx1"/>
                </a:solidFill>
                <a:latin typeface="Comic Sans MS" pitchFamily="66" charset="0"/>
              </a:defRPr>
            </a:lvl5pPr>
            <a:lvl6pPr marL="18859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6pPr>
            <a:lvl7pPr marL="22288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7pPr>
            <a:lvl8pPr marL="25717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8pPr>
            <a:lvl9pPr marL="29146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9pPr>
          </a:lstStyle>
          <a:p>
            <a:pPr eaLnBrk="1" hangingPunct="1">
              <a:spcBef>
                <a:spcPct val="0"/>
              </a:spcBef>
              <a:buFontTx/>
              <a:buNone/>
              <a:defRPr/>
            </a:pPr>
            <a:fld id="{1D590A46-D347-47E0-9040-DCB5E154BE8F}" type="datetime1">
              <a:rPr lang="fr-FR" altLang="fr-FR" sz="1050">
                <a:latin typeface="Times New Roman" pitchFamily="18" charset="0"/>
              </a:rPr>
              <a:pPr eaLnBrk="1" hangingPunct="1">
                <a:spcBef>
                  <a:spcPct val="0"/>
                </a:spcBef>
                <a:buFontTx/>
                <a:buNone/>
                <a:defRPr/>
              </a:pPr>
              <a:t>23/10/2023</a:t>
            </a:fld>
            <a:endParaRPr lang="fr-FR" altLang="fr-FR" sz="1050" dirty="0">
              <a:latin typeface="Times New Roman" pitchFamily="18" charset="0"/>
            </a:endParaRPr>
          </a:p>
        </p:txBody>
      </p:sp>
      <p:sp>
        <p:nvSpPr>
          <p:cNvPr id="91139" name="Espace réservé du numéro de diapositive 5">
            <a:extLst>
              <a:ext uri="{FF2B5EF4-FFF2-40B4-BE49-F238E27FC236}">
                <a16:creationId xmlns:a16="http://schemas.microsoft.com/office/drawing/2014/main" id="{BBE77556-6FE8-7C97-D0D6-F81EA1BFEFF8}"/>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anose="030F0702030302020204" pitchFamily="66" charset="0"/>
              </a:defRPr>
            </a:lvl1pPr>
            <a:lvl2pPr marL="557213" indent="-214313" eaLnBrk="0" hangingPunct="0">
              <a:spcBef>
                <a:spcPct val="20000"/>
              </a:spcBef>
              <a:buChar char="–"/>
              <a:defRPr sz="2100">
                <a:solidFill>
                  <a:schemeClr val="tx1"/>
                </a:solidFill>
                <a:latin typeface="Comic Sans MS" panose="030F0702030302020204" pitchFamily="66" charset="0"/>
              </a:defRPr>
            </a:lvl2pPr>
            <a:lvl3pPr marL="857250" indent="-171450" eaLnBrk="0" hangingPunct="0">
              <a:spcBef>
                <a:spcPct val="20000"/>
              </a:spcBef>
              <a:buFont typeface="Wingdings" panose="05000000000000000000" pitchFamily="2" charset="2"/>
              <a:buChar char="§"/>
              <a:defRPr sz="1800">
                <a:solidFill>
                  <a:schemeClr val="tx1"/>
                </a:solidFill>
                <a:latin typeface="Comic Sans MS" panose="030F0702030302020204" pitchFamily="66" charset="0"/>
              </a:defRPr>
            </a:lvl3pPr>
            <a:lvl4pPr marL="1200150" indent="-171450" eaLnBrk="0" hangingPunct="0">
              <a:spcBef>
                <a:spcPct val="20000"/>
              </a:spcBef>
              <a:buFont typeface="Wingdings" panose="05000000000000000000" pitchFamily="2" charset="2"/>
              <a:buChar char="Ø"/>
              <a:defRPr sz="1500">
                <a:solidFill>
                  <a:schemeClr val="tx1"/>
                </a:solidFill>
                <a:latin typeface="Comic Sans MS" panose="030F0702030302020204" pitchFamily="66" charset="0"/>
              </a:defRPr>
            </a:lvl4pPr>
            <a:lvl5pPr marL="1543050" indent="-171450" eaLnBrk="0" hangingPunct="0">
              <a:spcBef>
                <a:spcPct val="20000"/>
              </a:spcBef>
              <a:buFont typeface="Wingdings" panose="05000000000000000000" pitchFamily="2" charset="2"/>
              <a:buChar char="ü"/>
              <a:defRPr sz="1200">
                <a:solidFill>
                  <a:schemeClr val="tx1"/>
                </a:solidFill>
                <a:latin typeface="Comic Sans MS" panose="030F0702030302020204" pitchFamily="66" charset="0"/>
              </a:defRPr>
            </a:lvl5pPr>
            <a:lvl6pPr marL="18859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6pPr>
            <a:lvl7pPr marL="22288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7pPr>
            <a:lvl8pPr marL="25717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8pPr>
            <a:lvl9pPr marL="29146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9pPr>
          </a:lstStyle>
          <a:p>
            <a:pPr eaLnBrk="1" hangingPunct="1">
              <a:spcBef>
                <a:spcPct val="0"/>
              </a:spcBef>
              <a:buFontTx/>
              <a:buNone/>
            </a:pPr>
            <a:fld id="{E8D170D7-8D22-4CA4-B430-97FD69852516}" type="slidenum">
              <a:rPr lang="fr-FR" altLang="fr-FR" sz="1050">
                <a:latin typeface="Times New Roman" panose="02020603050405020304" pitchFamily="18" charset="0"/>
              </a:rPr>
              <a:pPr eaLnBrk="1" hangingPunct="1">
                <a:spcBef>
                  <a:spcPct val="0"/>
                </a:spcBef>
                <a:buFontTx/>
                <a:buNone/>
              </a:pPr>
              <a:t>13</a:t>
            </a:fld>
            <a:endParaRPr lang="fr-FR" altLang="fr-FR" sz="1050">
              <a:latin typeface="Times New Roman" panose="02020603050405020304" pitchFamily="18" charset="0"/>
            </a:endParaRPr>
          </a:p>
        </p:txBody>
      </p:sp>
      <p:sp>
        <p:nvSpPr>
          <p:cNvPr id="88068" name="Rectangle 2">
            <a:extLst>
              <a:ext uri="{FF2B5EF4-FFF2-40B4-BE49-F238E27FC236}">
                <a16:creationId xmlns:a16="http://schemas.microsoft.com/office/drawing/2014/main" id="{7A90520D-8DE8-998C-CEBF-8029E777590E}"/>
              </a:ext>
            </a:extLst>
          </p:cNvPr>
          <p:cNvSpPr>
            <a:spLocks noGrp="1" noChangeArrowheads="1"/>
          </p:cNvSpPr>
          <p:nvPr>
            <p:ph type="title"/>
          </p:nvPr>
        </p:nvSpPr>
        <p:spPr>
          <a:xfrm>
            <a:off x="1657350" y="228601"/>
            <a:ext cx="5829300" cy="345281"/>
          </a:xfrm>
        </p:spPr>
        <p:txBody>
          <a:bodyPr>
            <a:normAutofit fontScale="90000"/>
          </a:bodyPr>
          <a:lstStyle/>
          <a:p>
            <a:pPr eaLnBrk="1" hangingPunct="1">
              <a:defRPr/>
            </a:pPr>
            <a:r>
              <a:rPr lang="fr-FR" altLang="fr-FR" dirty="0"/>
              <a:t>Réseaux d’objets connectés: </a:t>
            </a:r>
            <a:r>
              <a:rPr lang="fr-FR" altLang="fr-FR" dirty="0">
                <a:solidFill>
                  <a:schemeClr val="accent2">
                    <a:lumMod val="75000"/>
                  </a:schemeClr>
                </a:solidFill>
              </a:rPr>
              <a:t>LORAWAN</a:t>
            </a:r>
          </a:p>
        </p:txBody>
      </p:sp>
      <p:sp>
        <p:nvSpPr>
          <p:cNvPr id="93189" name="Rectangle 3">
            <a:extLst>
              <a:ext uri="{FF2B5EF4-FFF2-40B4-BE49-F238E27FC236}">
                <a16:creationId xmlns:a16="http://schemas.microsoft.com/office/drawing/2014/main" id="{119F34D7-0630-6BD4-4F94-93D6FEE4C667}"/>
              </a:ext>
            </a:extLst>
          </p:cNvPr>
          <p:cNvSpPr>
            <a:spLocks noGrp="1" noChangeArrowheads="1"/>
          </p:cNvSpPr>
          <p:nvPr>
            <p:ph type="body" idx="1"/>
          </p:nvPr>
        </p:nvSpPr>
        <p:spPr>
          <a:xfrm>
            <a:off x="1657350" y="735807"/>
            <a:ext cx="5829300" cy="3836194"/>
          </a:xfrm>
        </p:spPr>
        <p:txBody>
          <a:bodyPr/>
          <a:lstStyle/>
          <a:p>
            <a:pPr eaLnBrk="1" hangingPunct="1">
              <a:buFontTx/>
              <a:buNone/>
            </a:pPr>
            <a:r>
              <a:rPr lang="fr-FR" altLang="fr-FR" sz="1350" dirty="0"/>
              <a:t>Plusieurs solutions de réseaux de communication sans fil existent entre l’objet connecté et le premier point de liaison à internet</a:t>
            </a:r>
          </a:p>
          <a:p>
            <a:pPr eaLnBrk="1" hangingPunct="1">
              <a:buFontTx/>
              <a:buAutoNum type="arabicParenR"/>
            </a:pPr>
            <a:r>
              <a:rPr lang="fr-FR" altLang="fr-FR" sz="1350" dirty="0"/>
              <a:t>LAN: Liaison internet via box locale et lien  wifi/Bluetooth</a:t>
            </a:r>
          </a:p>
          <a:p>
            <a:pPr eaLnBrk="1" hangingPunct="1">
              <a:buFontTx/>
              <a:buAutoNum type="arabicParenR"/>
            </a:pPr>
            <a:r>
              <a:rPr lang="fr-FR" altLang="fr-FR" sz="1350" dirty="0" err="1"/>
              <a:t>LPWAN</a:t>
            </a:r>
            <a:r>
              <a:rPr lang="fr-FR" altLang="fr-FR" sz="1350" dirty="0"/>
              <a:t> :Liaison radio via réseau radio LORA ou SIGFOX (5G)</a:t>
            </a:r>
          </a:p>
          <a:p>
            <a:pPr eaLnBrk="1" hangingPunct="1">
              <a:buFontTx/>
              <a:buAutoNum type="arabicParenR"/>
            </a:pPr>
            <a:r>
              <a:rPr lang="fr-FR" altLang="fr-FR" sz="1350" dirty="0"/>
              <a:t>Cellular: GSM/4G analogue à une </a:t>
            </a:r>
            <a:r>
              <a:rPr lang="fr-FR" altLang="fr-FR" sz="1350" dirty="0" err="1"/>
              <a:t>laison</a:t>
            </a:r>
            <a:r>
              <a:rPr lang="fr-FR" altLang="fr-FR" sz="1350" dirty="0"/>
              <a:t> internet</a:t>
            </a:r>
          </a:p>
          <a:p>
            <a:pPr eaLnBrk="1" hangingPunct="1">
              <a:buFontTx/>
              <a:buNone/>
            </a:pPr>
            <a:endParaRPr lang="fr-FR" altLang="fr-FR" sz="1350" dirty="0"/>
          </a:p>
        </p:txBody>
      </p:sp>
      <p:sp>
        <p:nvSpPr>
          <p:cNvPr id="93190" name="AutoShape 2" descr="Résultat de recherche d'images pour &quot;profinet&quot;">
            <a:extLst>
              <a:ext uri="{FF2B5EF4-FFF2-40B4-BE49-F238E27FC236}">
                <a16:creationId xmlns:a16="http://schemas.microsoft.com/office/drawing/2014/main" id="{EAC8C66E-E015-B82A-124E-1CF53481090C}"/>
              </a:ext>
            </a:extLst>
          </p:cNvPr>
          <p:cNvSpPr>
            <a:spLocks noChangeAspect="1" noChangeArrowheads="1"/>
          </p:cNvSpPr>
          <p:nvPr/>
        </p:nvSpPr>
        <p:spPr bwMode="auto">
          <a:xfrm>
            <a:off x="1275160" y="-1369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pic>
        <p:nvPicPr>
          <p:cNvPr id="93191" name="Picture 2">
            <a:extLst>
              <a:ext uri="{FF2B5EF4-FFF2-40B4-BE49-F238E27FC236}">
                <a16:creationId xmlns:a16="http://schemas.microsoft.com/office/drawing/2014/main" id="{8A245679-5668-CFA6-1E1E-E3FD5FC3C0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4349" y="1970485"/>
            <a:ext cx="4507706"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2" name="Picture 3">
            <a:extLst>
              <a:ext uri="{FF2B5EF4-FFF2-40B4-BE49-F238E27FC236}">
                <a16:creationId xmlns:a16="http://schemas.microsoft.com/office/drawing/2014/main" id="{9A928C0D-98F8-F352-43CC-44959B7F9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847" y="155973"/>
            <a:ext cx="1014413" cy="464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Espace réservé de la date 3">
            <a:extLst>
              <a:ext uri="{FF2B5EF4-FFF2-40B4-BE49-F238E27FC236}">
                <a16:creationId xmlns:a16="http://schemas.microsoft.com/office/drawing/2014/main" id="{32B25807-7DEA-75E1-216E-BAB3CFFF7B26}"/>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itchFamily="66" charset="0"/>
              </a:defRPr>
            </a:lvl1pPr>
            <a:lvl2pPr marL="557213" indent="-214313" eaLnBrk="0" hangingPunct="0">
              <a:spcBef>
                <a:spcPct val="20000"/>
              </a:spcBef>
              <a:buChar char="–"/>
              <a:defRPr sz="2100">
                <a:solidFill>
                  <a:schemeClr val="tx1"/>
                </a:solidFill>
                <a:latin typeface="Comic Sans MS" pitchFamily="66" charset="0"/>
              </a:defRPr>
            </a:lvl2pPr>
            <a:lvl3pPr marL="857250" indent="-171450" eaLnBrk="0" hangingPunct="0">
              <a:spcBef>
                <a:spcPct val="20000"/>
              </a:spcBef>
              <a:buFont typeface="Wingdings" pitchFamily="2" charset="2"/>
              <a:buChar char="§"/>
              <a:defRPr sz="1800">
                <a:solidFill>
                  <a:schemeClr val="tx1"/>
                </a:solidFill>
                <a:latin typeface="Comic Sans MS" pitchFamily="66" charset="0"/>
              </a:defRPr>
            </a:lvl3pPr>
            <a:lvl4pPr marL="1200150" indent="-171450" eaLnBrk="0" hangingPunct="0">
              <a:spcBef>
                <a:spcPct val="20000"/>
              </a:spcBef>
              <a:buFont typeface="Wingdings" pitchFamily="2" charset="2"/>
              <a:buChar char="Ø"/>
              <a:defRPr sz="1500">
                <a:solidFill>
                  <a:schemeClr val="tx1"/>
                </a:solidFill>
                <a:latin typeface="Comic Sans MS" pitchFamily="66" charset="0"/>
              </a:defRPr>
            </a:lvl4pPr>
            <a:lvl5pPr marL="1543050" indent="-171450" eaLnBrk="0" hangingPunct="0">
              <a:spcBef>
                <a:spcPct val="20000"/>
              </a:spcBef>
              <a:buFont typeface="Wingdings" pitchFamily="2" charset="2"/>
              <a:buChar char="ü"/>
              <a:defRPr sz="1200">
                <a:solidFill>
                  <a:schemeClr val="tx1"/>
                </a:solidFill>
                <a:latin typeface="Comic Sans MS" pitchFamily="66" charset="0"/>
              </a:defRPr>
            </a:lvl5pPr>
            <a:lvl6pPr marL="18859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6pPr>
            <a:lvl7pPr marL="22288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7pPr>
            <a:lvl8pPr marL="25717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8pPr>
            <a:lvl9pPr marL="29146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9pPr>
          </a:lstStyle>
          <a:p>
            <a:pPr eaLnBrk="1" hangingPunct="1">
              <a:spcBef>
                <a:spcPct val="0"/>
              </a:spcBef>
              <a:buFontTx/>
              <a:buNone/>
              <a:defRPr/>
            </a:pPr>
            <a:fld id="{5BA8EC7D-DA8F-4788-A59C-431D09190ABE}" type="datetime1">
              <a:rPr lang="fr-FR" altLang="fr-FR" sz="1050">
                <a:latin typeface="Times New Roman" pitchFamily="18" charset="0"/>
              </a:rPr>
              <a:pPr eaLnBrk="1" hangingPunct="1">
                <a:spcBef>
                  <a:spcPct val="0"/>
                </a:spcBef>
                <a:buFontTx/>
                <a:buNone/>
                <a:defRPr/>
              </a:pPr>
              <a:t>23/10/2023</a:t>
            </a:fld>
            <a:endParaRPr lang="fr-FR" altLang="fr-FR" sz="1050" dirty="0">
              <a:latin typeface="Times New Roman" pitchFamily="18" charset="0"/>
            </a:endParaRPr>
          </a:p>
        </p:txBody>
      </p:sp>
      <p:sp>
        <p:nvSpPr>
          <p:cNvPr id="92163" name="Espace réservé du numéro de diapositive 5">
            <a:extLst>
              <a:ext uri="{FF2B5EF4-FFF2-40B4-BE49-F238E27FC236}">
                <a16:creationId xmlns:a16="http://schemas.microsoft.com/office/drawing/2014/main" id="{1B6F89E7-EF96-E275-7A14-79F9F2C06842}"/>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anose="030F0702030302020204" pitchFamily="66" charset="0"/>
              </a:defRPr>
            </a:lvl1pPr>
            <a:lvl2pPr marL="557213" indent="-214313" eaLnBrk="0" hangingPunct="0">
              <a:spcBef>
                <a:spcPct val="20000"/>
              </a:spcBef>
              <a:buChar char="–"/>
              <a:defRPr sz="2100">
                <a:solidFill>
                  <a:schemeClr val="tx1"/>
                </a:solidFill>
                <a:latin typeface="Comic Sans MS" panose="030F0702030302020204" pitchFamily="66" charset="0"/>
              </a:defRPr>
            </a:lvl2pPr>
            <a:lvl3pPr marL="857250" indent="-171450" eaLnBrk="0" hangingPunct="0">
              <a:spcBef>
                <a:spcPct val="20000"/>
              </a:spcBef>
              <a:buFont typeface="Wingdings" panose="05000000000000000000" pitchFamily="2" charset="2"/>
              <a:buChar char="§"/>
              <a:defRPr sz="1800">
                <a:solidFill>
                  <a:schemeClr val="tx1"/>
                </a:solidFill>
                <a:latin typeface="Comic Sans MS" panose="030F0702030302020204" pitchFamily="66" charset="0"/>
              </a:defRPr>
            </a:lvl3pPr>
            <a:lvl4pPr marL="1200150" indent="-171450" eaLnBrk="0" hangingPunct="0">
              <a:spcBef>
                <a:spcPct val="20000"/>
              </a:spcBef>
              <a:buFont typeface="Wingdings" panose="05000000000000000000" pitchFamily="2" charset="2"/>
              <a:buChar char="Ø"/>
              <a:defRPr sz="1500">
                <a:solidFill>
                  <a:schemeClr val="tx1"/>
                </a:solidFill>
                <a:latin typeface="Comic Sans MS" panose="030F0702030302020204" pitchFamily="66" charset="0"/>
              </a:defRPr>
            </a:lvl4pPr>
            <a:lvl5pPr marL="1543050" indent="-171450" eaLnBrk="0" hangingPunct="0">
              <a:spcBef>
                <a:spcPct val="20000"/>
              </a:spcBef>
              <a:buFont typeface="Wingdings" panose="05000000000000000000" pitchFamily="2" charset="2"/>
              <a:buChar char="ü"/>
              <a:defRPr sz="1200">
                <a:solidFill>
                  <a:schemeClr val="tx1"/>
                </a:solidFill>
                <a:latin typeface="Comic Sans MS" panose="030F0702030302020204" pitchFamily="66" charset="0"/>
              </a:defRPr>
            </a:lvl5pPr>
            <a:lvl6pPr marL="18859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6pPr>
            <a:lvl7pPr marL="22288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7pPr>
            <a:lvl8pPr marL="25717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8pPr>
            <a:lvl9pPr marL="29146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9pPr>
          </a:lstStyle>
          <a:p>
            <a:pPr eaLnBrk="1" hangingPunct="1">
              <a:spcBef>
                <a:spcPct val="0"/>
              </a:spcBef>
              <a:buFontTx/>
              <a:buNone/>
            </a:pPr>
            <a:fld id="{9D099158-3D53-49E5-91A2-5362C524A885}" type="slidenum">
              <a:rPr lang="fr-FR" altLang="fr-FR" sz="1050">
                <a:latin typeface="Times New Roman" panose="02020603050405020304" pitchFamily="18" charset="0"/>
              </a:rPr>
              <a:pPr eaLnBrk="1" hangingPunct="1">
                <a:spcBef>
                  <a:spcPct val="0"/>
                </a:spcBef>
                <a:buFontTx/>
                <a:buNone/>
              </a:pPr>
              <a:t>14</a:t>
            </a:fld>
            <a:endParaRPr lang="fr-FR" altLang="fr-FR" sz="1050">
              <a:latin typeface="Times New Roman" panose="02020603050405020304" pitchFamily="18" charset="0"/>
            </a:endParaRPr>
          </a:p>
        </p:txBody>
      </p:sp>
      <p:sp>
        <p:nvSpPr>
          <p:cNvPr id="88068" name="Rectangle 2">
            <a:extLst>
              <a:ext uri="{FF2B5EF4-FFF2-40B4-BE49-F238E27FC236}">
                <a16:creationId xmlns:a16="http://schemas.microsoft.com/office/drawing/2014/main" id="{A336B60A-D311-18C3-9DA8-71A6391E59E9}"/>
              </a:ext>
            </a:extLst>
          </p:cNvPr>
          <p:cNvSpPr>
            <a:spLocks noGrp="1" noChangeArrowheads="1"/>
          </p:cNvSpPr>
          <p:nvPr>
            <p:ph type="title"/>
          </p:nvPr>
        </p:nvSpPr>
        <p:spPr>
          <a:xfrm>
            <a:off x="1503761" y="228601"/>
            <a:ext cx="5982890" cy="345281"/>
          </a:xfrm>
          <a:solidFill>
            <a:schemeClr val="bg1"/>
          </a:solidFill>
        </p:spPr>
        <p:txBody>
          <a:bodyPr>
            <a:normAutofit fontScale="90000"/>
          </a:bodyPr>
          <a:lstStyle/>
          <a:p>
            <a:pPr eaLnBrk="1" hangingPunct="1">
              <a:defRPr/>
            </a:pPr>
            <a:r>
              <a:rPr lang="fr-FR" altLang="fr-FR" dirty="0"/>
              <a:t>Réseaux d’objets connectés: choix de l’infrastructure</a:t>
            </a:r>
            <a:endParaRPr lang="fr-FR" altLang="fr-FR" dirty="0">
              <a:solidFill>
                <a:schemeClr val="accent2">
                  <a:lumMod val="75000"/>
                </a:schemeClr>
              </a:solidFill>
            </a:endParaRPr>
          </a:p>
        </p:txBody>
      </p:sp>
      <p:sp>
        <p:nvSpPr>
          <p:cNvPr id="94213" name="Rectangle 3">
            <a:extLst>
              <a:ext uri="{FF2B5EF4-FFF2-40B4-BE49-F238E27FC236}">
                <a16:creationId xmlns:a16="http://schemas.microsoft.com/office/drawing/2014/main" id="{DBEC88F0-651C-FAD3-5FE1-462761552339}"/>
              </a:ext>
            </a:extLst>
          </p:cNvPr>
          <p:cNvSpPr>
            <a:spLocks noGrp="1" noChangeArrowheads="1"/>
          </p:cNvSpPr>
          <p:nvPr>
            <p:ph type="body" idx="1"/>
          </p:nvPr>
        </p:nvSpPr>
        <p:spPr>
          <a:xfrm>
            <a:off x="1657350" y="735807"/>
            <a:ext cx="5829300" cy="3836194"/>
          </a:xfrm>
        </p:spPr>
        <p:txBody>
          <a:bodyPr/>
          <a:lstStyle/>
          <a:p>
            <a:pPr eaLnBrk="1" hangingPunct="1">
              <a:buFontTx/>
              <a:buNone/>
            </a:pPr>
            <a:r>
              <a:rPr lang="fr-FR" altLang="fr-FR" sz="1350"/>
              <a:t>Le choix de la liaison radio entre objets connecté et le premier point de connexion à internet résulte d’un compromis entre </a:t>
            </a:r>
          </a:p>
          <a:p>
            <a:pPr eaLnBrk="1" hangingPunct="1">
              <a:buFontTx/>
              <a:buNone/>
            </a:pPr>
            <a:r>
              <a:rPr lang="fr-FR" altLang="fr-FR" sz="1350"/>
              <a:t>1) consommation énergétique de l’objet (type de source d’énergie embarquée), </a:t>
            </a:r>
          </a:p>
          <a:p>
            <a:pPr eaLnBrk="1" hangingPunct="1">
              <a:buFontTx/>
              <a:buNone/>
            </a:pPr>
            <a:r>
              <a:rPr lang="fr-FR" altLang="fr-FR" sz="1350"/>
              <a:t>2) distance physique liaison jusqu’au premier point de jonction à internet</a:t>
            </a:r>
          </a:p>
          <a:p>
            <a:pPr eaLnBrk="1" hangingPunct="1">
              <a:buFontTx/>
              <a:buNone/>
            </a:pPr>
            <a:r>
              <a:rPr lang="fr-FR" altLang="fr-FR" sz="1350"/>
              <a:t>3) Volume de données à échanger/débit binaire attendu/temps réel, espéré</a:t>
            </a:r>
          </a:p>
        </p:txBody>
      </p:sp>
      <p:sp>
        <p:nvSpPr>
          <p:cNvPr id="94214" name="AutoShape 2" descr="Résultat de recherche d'images pour &quot;profinet&quot;">
            <a:extLst>
              <a:ext uri="{FF2B5EF4-FFF2-40B4-BE49-F238E27FC236}">
                <a16:creationId xmlns:a16="http://schemas.microsoft.com/office/drawing/2014/main" id="{046A7459-242C-075D-FBAA-732F10F9DDDB}"/>
              </a:ext>
            </a:extLst>
          </p:cNvPr>
          <p:cNvSpPr>
            <a:spLocks noChangeAspect="1" noChangeArrowheads="1"/>
          </p:cNvSpPr>
          <p:nvPr/>
        </p:nvSpPr>
        <p:spPr bwMode="auto">
          <a:xfrm>
            <a:off x="1275160" y="-1369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pic>
        <p:nvPicPr>
          <p:cNvPr id="94215" name="Picture 2">
            <a:extLst>
              <a:ext uri="{FF2B5EF4-FFF2-40B4-BE49-F238E27FC236}">
                <a16:creationId xmlns:a16="http://schemas.microsoft.com/office/drawing/2014/main" id="{37FA6DC6-F77B-71A8-ED06-751E1FD517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2005012"/>
            <a:ext cx="5782432" cy="2864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a date 3">
            <a:extLst>
              <a:ext uri="{FF2B5EF4-FFF2-40B4-BE49-F238E27FC236}">
                <a16:creationId xmlns:a16="http://schemas.microsoft.com/office/drawing/2014/main" id="{00CD5E19-2B8A-EB66-EBAF-A8B326414327}"/>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itchFamily="66" charset="0"/>
              </a:defRPr>
            </a:lvl1pPr>
            <a:lvl2pPr marL="557213" indent="-214313" eaLnBrk="0" hangingPunct="0">
              <a:spcBef>
                <a:spcPct val="20000"/>
              </a:spcBef>
              <a:buChar char="–"/>
              <a:defRPr sz="2100">
                <a:solidFill>
                  <a:schemeClr val="tx1"/>
                </a:solidFill>
                <a:latin typeface="Comic Sans MS" pitchFamily="66" charset="0"/>
              </a:defRPr>
            </a:lvl2pPr>
            <a:lvl3pPr marL="857250" indent="-171450" eaLnBrk="0" hangingPunct="0">
              <a:spcBef>
                <a:spcPct val="20000"/>
              </a:spcBef>
              <a:buFont typeface="Wingdings" pitchFamily="2" charset="2"/>
              <a:buChar char="§"/>
              <a:defRPr sz="1800">
                <a:solidFill>
                  <a:schemeClr val="tx1"/>
                </a:solidFill>
                <a:latin typeface="Comic Sans MS" pitchFamily="66" charset="0"/>
              </a:defRPr>
            </a:lvl3pPr>
            <a:lvl4pPr marL="1200150" indent="-171450" eaLnBrk="0" hangingPunct="0">
              <a:spcBef>
                <a:spcPct val="20000"/>
              </a:spcBef>
              <a:buFont typeface="Wingdings" pitchFamily="2" charset="2"/>
              <a:buChar char="Ø"/>
              <a:defRPr sz="1500">
                <a:solidFill>
                  <a:schemeClr val="tx1"/>
                </a:solidFill>
                <a:latin typeface="Comic Sans MS" pitchFamily="66" charset="0"/>
              </a:defRPr>
            </a:lvl4pPr>
            <a:lvl5pPr marL="1543050" indent="-171450" eaLnBrk="0" hangingPunct="0">
              <a:spcBef>
                <a:spcPct val="20000"/>
              </a:spcBef>
              <a:buFont typeface="Wingdings" pitchFamily="2" charset="2"/>
              <a:buChar char="ü"/>
              <a:defRPr sz="1200">
                <a:solidFill>
                  <a:schemeClr val="tx1"/>
                </a:solidFill>
                <a:latin typeface="Comic Sans MS" pitchFamily="66" charset="0"/>
              </a:defRPr>
            </a:lvl5pPr>
            <a:lvl6pPr marL="18859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6pPr>
            <a:lvl7pPr marL="22288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7pPr>
            <a:lvl8pPr marL="25717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8pPr>
            <a:lvl9pPr marL="29146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9pPr>
          </a:lstStyle>
          <a:p>
            <a:pPr eaLnBrk="1" hangingPunct="1">
              <a:spcBef>
                <a:spcPct val="0"/>
              </a:spcBef>
              <a:buFontTx/>
              <a:buNone/>
              <a:defRPr/>
            </a:pPr>
            <a:fld id="{FE615870-BBA6-426F-927A-285B3876E90D}" type="datetime1">
              <a:rPr lang="fr-FR" altLang="fr-FR" sz="1050">
                <a:latin typeface="Times New Roman" pitchFamily="18" charset="0"/>
              </a:rPr>
              <a:pPr eaLnBrk="1" hangingPunct="1">
                <a:spcBef>
                  <a:spcPct val="0"/>
                </a:spcBef>
                <a:buFontTx/>
                <a:buNone/>
                <a:defRPr/>
              </a:pPr>
              <a:t>23/10/2023</a:t>
            </a:fld>
            <a:endParaRPr lang="fr-FR" altLang="fr-FR" sz="1050" dirty="0">
              <a:latin typeface="Times New Roman" pitchFamily="18" charset="0"/>
            </a:endParaRPr>
          </a:p>
        </p:txBody>
      </p:sp>
      <p:sp>
        <p:nvSpPr>
          <p:cNvPr id="93187" name="Espace réservé du numéro de diapositive 5">
            <a:extLst>
              <a:ext uri="{FF2B5EF4-FFF2-40B4-BE49-F238E27FC236}">
                <a16:creationId xmlns:a16="http://schemas.microsoft.com/office/drawing/2014/main" id="{74C2C25D-8D8D-2317-D1A3-62134F31149B}"/>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anose="030F0702030302020204" pitchFamily="66" charset="0"/>
              </a:defRPr>
            </a:lvl1pPr>
            <a:lvl2pPr marL="557213" indent="-214313" eaLnBrk="0" hangingPunct="0">
              <a:spcBef>
                <a:spcPct val="20000"/>
              </a:spcBef>
              <a:buChar char="–"/>
              <a:defRPr sz="2100">
                <a:solidFill>
                  <a:schemeClr val="tx1"/>
                </a:solidFill>
                <a:latin typeface="Comic Sans MS" panose="030F0702030302020204" pitchFamily="66" charset="0"/>
              </a:defRPr>
            </a:lvl2pPr>
            <a:lvl3pPr marL="857250" indent="-171450" eaLnBrk="0" hangingPunct="0">
              <a:spcBef>
                <a:spcPct val="20000"/>
              </a:spcBef>
              <a:buFont typeface="Wingdings" panose="05000000000000000000" pitchFamily="2" charset="2"/>
              <a:buChar char="§"/>
              <a:defRPr sz="1800">
                <a:solidFill>
                  <a:schemeClr val="tx1"/>
                </a:solidFill>
                <a:latin typeface="Comic Sans MS" panose="030F0702030302020204" pitchFamily="66" charset="0"/>
              </a:defRPr>
            </a:lvl3pPr>
            <a:lvl4pPr marL="1200150" indent="-171450" eaLnBrk="0" hangingPunct="0">
              <a:spcBef>
                <a:spcPct val="20000"/>
              </a:spcBef>
              <a:buFont typeface="Wingdings" panose="05000000000000000000" pitchFamily="2" charset="2"/>
              <a:buChar char="Ø"/>
              <a:defRPr sz="1500">
                <a:solidFill>
                  <a:schemeClr val="tx1"/>
                </a:solidFill>
                <a:latin typeface="Comic Sans MS" panose="030F0702030302020204" pitchFamily="66" charset="0"/>
              </a:defRPr>
            </a:lvl4pPr>
            <a:lvl5pPr marL="1543050" indent="-171450" eaLnBrk="0" hangingPunct="0">
              <a:spcBef>
                <a:spcPct val="20000"/>
              </a:spcBef>
              <a:buFont typeface="Wingdings" panose="05000000000000000000" pitchFamily="2" charset="2"/>
              <a:buChar char="ü"/>
              <a:defRPr sz="1200">
                <a:solidFill>
                  <a:schemeClr val="tx1"/>
                </a:solidFill>
                <a:latin typeface="Comic Sans MS" panose="030F0702030302020204" pitchFamily="66" charset="0"/>
              </a:defRPr>
            </a:lvl5pPr>
            <a:lvl6pPr marL="18859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6pPr>
            <a:lvl7pPr marL="22288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7pPr>
            <a:lvl8pPr marL="25717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8pPr>
            <a:lvl9pPr marL="29146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9pPr>
          </a:lstStyle>
          <a:p>
            <a:pPr eaLnBrk="1" hangingPunct="1">
              <a:spcBef>
                <a:spcPct val="0"/>
              </a:spcBef>
              <a:buFontTx/>
              <a:buNone/>
            </a:pPr>
            <a:fld id="{252631D8-0B71-445C-9FEE-68684B4033CA}" type="slidenum">
              <a:rPr lang="fr-FR" altLang="fr-FR" sz="1050">
                <a:latin typeface="Times New Roman" panose="02020603050405020304" pitchFamily="18" charset="0"/>
              </a:rPr>
              <a:pPr eaLnBrk="1" hangingPunct="1">
                <a:spcBef>
                  <a:spcPct val="0"/>
                </a:spcBef>
                <a:buFontTx/>
                <a:buNone/>
              </a:pPr>
              <a:t>15</a:t>
            </a:fld>
            <a:endParaRPr lang="fr-FR" altLang="fr-FR" sz="1050">
              <a:latin typeface="Times New Roman" panose="02020603050405020304" pitchFamily="18" charset="0"/>
            </a:endParaRPr>
          </a:p>
        </p:txBody>
      </p:sp>
      <p:sp>
        <p:nvSpPr>
          <p:cNvPr id="88068" name="Rectangle 2">
            <a:extLst>
              <a:ext uri="{FF2B5EF4-FFF2-40B4-BE49-F238E27FC236}">
                <a16:creationId xmlns:a16="http://schemas.microsoft.com/office/drawing/2014/main" id="{7FAA8433-0F46-B4B7-6E5A-A6902080371D}"/>
              </a:ext>
            </a:extLst>
          </p:cNvPr>
          <p:cNvSpPr>
            <a:spLocks noGrp="1" noChangeArrowheads="1"/>
          </p:cNvSpPr>
          <p:nvPr>
            <p:ph type="title"/>
          </p:nvPr>
        </p:nvSpPr>
        <p:spPr>
          <a:xfrm>
            <a:off x="1657350" y="228601"/>
            <a:ext cx="5829300" cy="345281"/>
          </a:xfrm>
        </p:spPr>
        <p:txBody>
          <a:bodyPr>
            <a:normAutofit fontScale="90000"/>
          </a:bodyPr>
          <a:lstStyle/>
          <a:p>
            <a:pPr eaLnBrk="1" hangingPunct="1">
              <a:defRPr/>
            </a:pPr>
            <a:r>
              <a:rPr lang="fr-FR" altLang="fr-FR" dirty="0"/>
              <a:t>Réseaux d’objets connectés: </a:t>
            </a:r>
            <a:r>
              <a:rPr lang="fr-FR" altLang="fr-FR" dirty="0">
                <a:solidFill>
                  <a:schemeClr val="accent2">
                    <a:lumMod val="75000"/>
                  </a:schemeClr>
                </a:solidFill>
              </a:rPr>
              <a:t>LORAWAN</a:t>
            </a:r>
          </a:p>
        </p:txBody>
      </p:sp>
      <p:sp>
        <p:nvSpPr>
          <p:cNvPr id="95237" name="Rectangle 3">
            <a:extLst>
              <a:ext uri="{FF2B5EF4-FFF2-40B4-BE49-F238E27FC236}">
                <a16:creationId xmlns:a16="http://schemas.microsoft.com/office/drawing/2014/main" id="{4ABEA68D-9392-7F0D-64D9-F35D0F8CF92A}"/>
              </a:ext>
            </a:extLst>
          </p:cNvPr>
          <p:cNvSpPr>
            <a:spLocks noGrp="1" noChangeArrowheads="1"/>
          </p:cNvSpPr>
          <p:nvPr>
            <p:ph type="body" idx="1"/>
          </p:nvPr>
        </p:nvSpPr>
        <p:spPr>
          <a:xfrm>
            <a:off x="827584" y="735807"/>
            <a:ext cx="8064896" cy="3836194"/>
          </a:xfrm>
        </p:spPr>
        <p:txBody>
          <a:bodyPr/>
          <a:lstStyle/>
          <a:p>
            <a:pPr eaLnBrk="1" hangingPunct="1">
              <a:buFontTx/>
              <a:buNone/>
            </a:pPr>
            <a:r>
              <a:rPr lang="fr-FR" altLang="fr-FR" sz="1350" dirty="0"/>
              <a:t>Ces objets connectés sont en général des capteurs très basiques devant communiquer peu de données avec un serveur applicatif central au moyen de liaisons radios longues distances (10km) et en consommant peu d’énergie (source d’énergie limitée  embarquée) </a:t>
            </a:r>
          </a:p>
          <a:p>
            <a:pPr eaLnBrk="1" hangingPunct="1">
              <a:buFontTx/>
              <a:buNone/>
            </a:pPr>
            <a:r>
              <a:rPr lang="fr-FR" altLang="fr-FR" sz="1350" dirty="0">
                <a:solidFill>
                  <a:schemeClr val="accent2"/>
                </a:solidFill>
              </a:rPr>
              <a:t>Exemple: </a:t>
            </a:r>
            <a:r>
              <a:rPr lang="fr-FR" altLang="fr-FR" sz="1350" dirty="0"/>
              <a:t>Architecture radio  </a:t>
            </a:r>
            <a:r>
              <a:rPr lang="fr-FR" altLang="fr-FR" sz="1350" dirty="0" err="1">
                <a:solidFill>
                  <a:srgbClr val="0070C0"/>
                </a:solidFill>
              </a:rPr>
              <a:t>LORAWAN</a:t>
            </a:r>
            <a:r>
              <a:rPr lang="fr-FR" altLang="fr-FR" sz="1350" dirty="0">
                <a:solidFill>
                  <a:srgbClr val="0070C0"/>
                </a:solidFill>
              </a:rPr>
              <a:t>/SIGFOX: </a:t>
            </a:r>
          </a:p>
          <a:p>
            <a:pPr eaLnBrk="1" hangingPunct="1">
              <a:buFontTx/>
              <a:buNone/>
            </a:pPr>
            <a:r>
              <a:rPr lang="fr-FR" altLang="fr-FR" sz="1350" dirty="0"/>
              <a:t>Le </a:t>
            </a:r>
            <a:r>
              <a:rPr lang="fr-FR" altLang="fr-FR" sz="1350" dirty="0">
                <a:solidFill>
                  <a:srgbClr val="0070C0"/>
                </a:solidFill>
              </a:rPr>
              <a:t>serveur réseau </a:t>
            </a:r>
            <a:r>
              <a:rPr lang="fr-FR" altLang="fr-FR" sz="1350" dirty="0"/>
              <a:t>gère la sécurité (E2E, end to end), le débit adaptatif avec le end </a:t>
            </a:r>
            <a:r>
              <a:rPr lang="fr-FR" altLang="fr-FR" sz="1350" dirty="0" err="1"/>
              <a:t>device</a:t>
            </a:r>
            <a:r>
              <a:rPr lang="fr-FR" altLang="fr-FR" sz="1350" dirty="0"/>
              <a:t>, la redondance et l’accès à internet </a:t>
            </a:r>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p:txBody>
      </p:sp>
      <p:sp>
        <p:nvSpPr>
          <p:cNvPr id="95238" name="AutoShape 2" descr="Résultat de recherche d'images pour &quot;profinet&quot;">
            <a:extLst>
              <a:ext uri="{FF2B5EF4-FFF2-40B4-BE49-F238E27FC236}">
                <a16:creationId xmlns:a16="http://schemas.microsoft.com/office/drawing/2014/main" id="{EAFDE0DE-C315-358F-1B8C-C0BEAC5F113C}"/>
              </a:ext>
            </a:extLst>
          </p:cNvPr>
          <p:cNvSpPr>
            <a:spLocks noChangeAspect="1" noChangeArrowheads="1"/>
          </p:cNvSpPr>
          <p:nvPr/>
        </p:nvSpPr>
        <p:spPr bwMode="auto">
          <a:xfrm>
            <a:off x="1275160" y="-1369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pic>
        <p:nvPicPr>
          <p:cNvPr id="95239" name="Picture 2">
            <a:extLst>
              <a:ext uri="{FF2B5EF4-FFF2-40B4-BE49-F238E27FC236}">
                <a16:creationId xmlns:a16="http://schemas.microsoft.com/office/drawing/2014/main" id="{2FD8EAF2-A15A-4E36-E6D0-4A48D6435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387203"/>
            <a:ext cx="5030391" cy="2756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0" name="Picture 7">
            <a:extLst>
              <a:ext uri="{FF2B5EF4-FFF2-40B4-BE49-F238E27FC236}">
                <a16:creationId xmlns:a16="http://schemas.microsoft.com/office/drawing/2014/main" id="{285165D4-CB67-6A21-8378-6CAE7C41C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37" y="228601"/>
            <a:ext cx="1014413" cy="464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Espace réservé de la date 3">
            <a:extLst>
              <a:ext uri="{FF2B5EF4-FFF2-40B4-BE49-F238E27FC236}">
                <a16:creationId xmlns:a16="http://schemas.microsoft.com/office/drawing/2014/main" id="{F9EF71EB-1F3F-DE6D-978C-B750DE2CFFCB}"/>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itchFamily="66" charset="0"/>
              </a:defRPr>
            </a:lvl1pPr>
            <a:lvl2pPr marL="557213" indent="-214313" eaLnBrk="0" hangingPunct="0">
              <a:spcBef>
                <a:spcPct val="20000"/>
              </a:spcBef>
              <a:buChar char="–"/>
              <a:defRPr sz="2100">
                <a:solidFill>
                  <a:schemeClr val="tx1"/>
                </a:solidFill>
                <a:latin typeface="Comic Sans MS" pitchFamily="66" charset="0"/>
              </a:defRPr>
            </a:lvl2pPr>
            <a:lvl3pPr marL="857250" indent="-171450" eaLnBrk="0" hangingPunct="0">
              <a:spcBef>
                <a:spcPct val="20000"/>
              </a:spcBef>
              <a:buFont typeface="Wingdings" pitchFamily="2" charset="2"/>
              <a:buChar char="§"/>
              <a:defRPr sz="1800">
                <a:solidFill>
                  <a:schemeClr val="tx1"/>
                </a:solidFill>
                <a:latin typeface="Comic Sans MS" pitchFamily="66" charset="0"/>
              </a:defRPr>
            </a:lvl3pPr>
            <a:lvl4pPr marL="1200150" indent="-171450" eaLnBrk="0" hangingPunct="0">
              <a:spcBef>
                <a:spcPct val="20000"/>
              </a:spcBef>
              <a:buFont typeface="Wingdings" pitchFamily="2" charset="2"/>
              <a:buChar char="Ø"/>
              <a:defRPr sz="1500">
                <a:solidFill>
                  <a:schemeClr val="tx1"/>
                </a:solidFill>
                <a:latin typeface="Comic Sans MS" pitchFamily="66" charset="0"/>
              </a:defRPr>
            </a:lvl4pPr>
            <a:lvl5pPr marL="1543050" indent="-171450" eaLnBrk="0" hangingPunct="0">
              <a:spcBef>
                <a:spcPct val="20000"/>
              </a:spcBef>
              <a:buFont typeface="Wingdings" pitchFamily="2" charset="2"/>
              <a:buChar char="ü"/>
              <a:defRPr sz="1200">
                <a:solidFill>
                  <a:schemeClr val="tx1"/>
                </a:solidFill>
                <a:latin typeface="Comic Sans MS" pitchFamily="66" charset="0"/>
              </a:defRPr>
            </a:lvl5pPr>
            <a:lvl6pPr marL="18859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6pPr>
            <a:lvl7pPr marL="22288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7pPr>
            <a:lvl8pPr marL="25717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8pPr>
            <a:lvl9pPr marL="29146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9pPr>
          </a:lstStyle>
          <a:p>
            <a:pPr eaLnBrk="1" hangingPunct="1">
              <a:spcBef>
                <a:spcPct val="0"/>
              </a:spcBef>
              <a:buFontTx/>
              <a:buNone/>
              <a:defRPr/>
            </a:pPr>
            <a:fld id="{20C4695A-60C7-40D0-A1C3-16BCB29433CC}" type="datetime1">
              <a:rPr lang="fr-FR" altLang="fr-FR" sz="1050">
                <a:latin typeface="Times New Roman" pitchFamily="18" charset="0"/>
              </a:rPr>
              <a:pPr eaLnBrk="1" hangingPunct="1">
                <a:spcBef>
                  <a:spcPct val="0"/>
                </a:spcBef>
                <a:buFontTx/>
                <a:buNone/>
                <a:defRPr/>
              </a:pPr>
              <a:t>23/10/2023</a:t>
            </a:fld>
            <a:endParaRPr lang="fr-FR" altLang="fr-FR" sz="1050" dirty="0">
              <a:latin typeface="Times New Roman" pitchFamily="18" charset="0"/>
            </a:endParaRPr>
          </a:p>
        </p:txBody>
      </p:sp>
      <p:sp>
        <p:nvSpPr>
          <p:cNvPr id="94211" name="Espace réservé du numéro de diapositive 5">
            <a:extLst>
              <a:ext uri="{FF2B5EF4-FFF2-40B4-BE49-F238E27FC236}">
                <a16:creationId xmlns:a16="http://schemas.microsoft.com/office/drawing/2014/main" id="{275A7A3E-5CD0-8240-640C-FB6C8F120BC3}"/>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anose="030F0702030302020204" pitchFamily="66" charset="0"/>
              </a:defRPr>
            </a:lvl1pPr>
            <a:lvl2pPr marL="557213" indent="-214313" eaLnBrk="0" hangingPunct="0">
              <a:spcBef>
                <a:spcPct val="20000"/>
              </a:spcBef>
              <a:buChar char="–"/>
              <a:defRPr sz="2100">
                <a:solidFill>
                  <a:schemeClr val="tx1"/>
                </a:solidFill>
                <a:latin typeface="Comic Sans MS" panose="030F0702030302020204" pitchFamily="66" charset="0"/>
              </a:defRPr>
            </a:lvl2pPr>
            <a:lvl3pPr marL="857250" indent="-171450" eaLnBrk="0" hangingPunct="0">
              <a:spcBef>
                <a:spcPct val="20000"/>
              </a:spcBef>
              <a:buFont typeface="Wingdings" panose="05000000000000000000" pitchFamily="2" charset="2"/>
              <a:buChar char="§"/>
              <a:defRPr sz="1800">
                <a:solidFill>
                  <a:schemeClr val="tx1"/>
                </a:solidFill>
                <a:latin typeface="Comic Sans MS" panose="030F0702030302020204" pitchFamily="66" charset="0"/>
              </a:defRPr>
            </a:lvl3pPr>
            <a:lvl4pPr marL="1200150" indent="-171450" eaLnBrk="0" hangingPunct="0">
              <a:spcBef>
                <a:spcPct val="20000"/>
              </a:spcBef>
              <a:buFont typeface="Wingdings" panose="05000000000000000000" pitchFamily="2" charset="2"/>
              <a:buChar char="Ø"/>
              <a:defRPr sz="1500">
                <a:solidFill>
                  <a:schemeClr val="tx1"/>
                </a:solidFill>
                <a:latin typeface="Comic Sans MS" panose="030F0702030302020204" pitchFamily="66" charset="0"/>
              </a:defRPr>
            </a:lvl4pPr>
            <a:lvl5pPr marL="1543050" indent="-171450" eaLnBrk="0" hangingPunct="0">
              <a:spcBef>
                <a:spcPct val="20000"/>
              </a:spcBef>
              <a:buFont typeface="Wingdings" panose="05000000000000000000" pitchFamily="2" charset="2"/>
              <a:buChar char="ü"/>
              <a:defRPr sz="1200">
                <a:solidFill>
                  <a:schemeClr val="tx1"/>
                </a:solidFill>
                <a:latin typeface="Comic Sans MS" panose="030F0702030302020204" pitchFamily="66" charset="0"/>
              </a:defRPr>
            </a:lvl5pPr>
            <a:lvl6pPr marL="18859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6pPr>
            <a:lvl7pPr marL="22288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7pPr>
            <a:lvl8pPr marL="25717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8pPr>
            <a:lvl9pPr marL="29146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9pPr>
          </a:lstStyle>
          <a:p>
            <a:pPr eaLnBrk="1" hangingPunct="1">
              <a:spcBef>
                <a:spcPct val="0"/>
              </a:spcBef>
              <a:buFontTx/>
              <a:buNone/>
            </a:pPr>
            <a:fld id="{211FA29D-4764-4F68-81E2-117B5732B8E9}" type="slidenum">
              <a:rPr lang="fr-FR" altLang="fr-FR" sz="1050">
                <a:latin typeface="Times New Roman" panose="02020603050405020304" pitchFamily="18" charset="0"/>
              </a:rPr>
              <a:pPr eaLnBrk="1" hangingPunct="1">
                <a:spcBef>
                  <a:spcPct val="0"/>
                </a:spcBef>
                <a:buFontTx/>
                <a:buNone/>
              </a:pPr>
              <a:t>16</a:t>
            </a:fld>
            <a:endParaRPr lang="fr-FR" altLang="fr-FR" sz="1050">
              <a:latin typeface="Times New Roman" panose="02020603050405020304" pitchFamily="18" charset="0"/>
            </a:endParaRPr>
          </a:p>
        </p:txBody>
      </p:sp>
      <p:sp>
        <p:nvSpPr>
          <p:cNvPr id="96260" name="Rectangle 2">
            <a:extLst>
              <a:ext uri="{FF2B5EF4-FFF2-40B4-BE49-F238E27FC236}">
                <a16:creationId xmlns:a16="http://schemas.microsoft.com/office/drawing/2014/main" id="{CC5F79A0-07FB-CB1B-DCCB-27B6E5D02AB1}"/>
              </a:ext>
            </a:extLst>
          </p:cNvPr>
          <p:cNvSpPr>
            <a:spLocks noGrp="1" noChangeArrowheads="1"/>
          </p:cNvSpPr>
          <p:nvPr>
            <p:ph type="title"/>
          </p:nvPr>
        </p:nvSpPr>
        <p:spPr>
          <a:xfrm>
            <a:off x="1657350" y="228601"/>
            <a:ext cx="5829300" cy="345281"/>
          </a:xfrm>
        </p:spPr>
        <p:txBody>
          <a:bodyPr>
            <a:normAutofit fontScale="90000"/>
          </a:bodyPr>
          <a:lstStyle/>
          <a:p>
            <a:pPr eaLnBrk="1" hangingPunct="1"/>
            <a:r>
              <a:rPr lang="fr-FR" altLang="fr-FR"/>
              <a:t>Réseaux d’objets connectés: LORAWAN</a:t>
            </a:r>
          </a:p>
        </p:txBody>
      </p:sp>
      <p:sp>
        <p:nvSpPr>
          <p:cNvPr id="96261" name="Rectangle 3">
            <a:extLst>
              <a:ext uri="{FF2B5EF4-FFF2-40B4-BE49-F238E27FC236}">
                <a16:creationId xmlns:a16="http://schemas.microsoft.com/office/drawing/2014/main" id="{D0AEA5AE-9766-AA1E-DE3C-9B9D315AADCE}"/>
              </a:ext>
            </a:extLst>
          </p:cNvPr>
          <p:cNvSpPr>
            <a:spLocks noGrp="1" noChangeArrowheads="1"/>
          </p:cNvSpPr>
          <p:nvPr>
            <p:ph type="body" idx="1"/>
          </p:nvPr>
        </p:nvSpPr>
        <p:spPr>
          <a:xfrm>
            <a:off x="1657350" y="735807"/>
            <a:ext cx="5829300" cy="3836194"/>
          </a:xfrm>
        </p:spPr>
        <p:txBody>
          <a:bodyPr/>
          <a:lstStyle/>
          <a:p>
            <a:pPr eaLnBrk="1" hangingPunct="1"/>
            <a:r>
              <a:rPr lang="fr-FR" altLang="fr-FR" sz="1350" dirty="0" err="1"/>
              <a:t>Lorawan</a:t>
            </a:r>
            <a:r>
              <a:rPr lang="fr-FR" altLang="fr-FR" sz="1350" dirty="0"/>
              <a:t> utilise une bande radio libre 868Mhz en Europe,</a:t>
            </a:r>
          </a:p>
          <a:p>
            <a:pPr eaLnBrk="1" hangingPunct="1"/>
            <a:r>
              <a:rPr lang="fr-FR" altLang="fr-FR" sz="1350" dirty="0"/>
              <a:t>Il autorise la communication bi directionnelle </a:t>
            </a:r>
            <a:r>
              <a:rPr lang="fr-FR" altLang="fr-FR" sz="1350" dirty="0" err="1"/>
              <a:t>uplink</a:t>
            </a:r>
            <a:r>
              <a:rPr lang="fr-FR" altLang="fr-FR" sz="1350" dirty="0"/>
              <a:t>/</a:t>
            </a:r>
            <a:r>
              <a:rPr lang="fr-FR" altLang="fr-FR" sz="1350" dirty="0" err="1"/>
              <a:t>downlink</a:t>
            </a:r>
            <a:r>
              <a:rPr lang="fr-FR" altLang="fr-FR" sz="1350" dirty="0"/>
              <a:t> (selon 3 classe possible </a:t>
            </a:r>
            <a:r>
              <a:rPr lang="fr-FR" altLang="fr-FR" sz="1350" dirty="0" err="1"/>
              <a:t>A,B,C</a:t>
            </a:r>
            <a:r>
              <a:rPr lang="fr-FR" altLang="fr-FR" sz="1350" dirty="0"/>
              <a:t>), des canaux radio sont donc réservés au up Link (</a:t>
            </a:r>
            <a:r>
              <a:rPr lang="fr-FR" altLang="fr-FR" sz="1350" dirty="0" err="1"/>
              <a:t>device</a:t>
            </a:r>
            <a:r>
              <a:rPr lang="fr-FR" altLang="fr-FR" sz="1350" dirty="0"/>
              <a:t>&gt;serveur) et au down Link (serveur&gt;</a:t>
            </a:r>
            <a:r>
              <a:rPr lang="fr-FR" altLang="fr-FR" sz="1350" dirty="0" err="1"/>
              <a:t>device</a:t>
            </a:r>
            <a:r>
              <a:rPr lang="fr-FR" altLang="fr-FR" sz="1350" dirty="0"/>
              <a:t>)</a:t>
            </a:r>
          </a:p>
          <a:p>
            <a:pPr eaLnBrk="1" hangingPunct="1"/>
            <a:r>
              <a:rPr lang="fr-FR" altLang="fr-FR" sz="1350" dirty="0"/>
              <a:t>Le Taux d’utilisation du média radio est règlementé: </a:t>
            </a:r>
            <a:r>
              <a:rPr lang="fr-FR" altLang="fr-FR" sz="1350" dirty="0">
                <a:solidFill>
                  <a:schemeClr val="accent2"/>
                </a:solidFill>
              </a:rPr>
              <a:t>seulement 1%</a:t>
            </a:r>
            <a:r>
              <a:rPr lang="fr-FR" altLang="fr-FR" sz="1350" dirty="0"/>
              <a:t> du temps autorisé en up Link sur une durée de 1H, soit 36s de transmission up Link par heure seulement,</a:t>
            </a:r>
          </a:p>
          <a:p>
            <a:pPr eaLnBrk="1" hangingPunct="1"/>
            <a:r>
              <a:rPr lang="fr-FR" altLang="fr-FR" sz="1350" dirty="0"/>
              <a:t>La Transmission Limitée a 140 messages par jour d’une charge utile de 12 octets chacun,</a:t>
            </a:r>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p:txBody>
      </p:sp>
      <p:sp>
        <p:nvSpPr>
          <p:cNvPr id="96262" name="AutoShape 2" descr="Résultat de recherche d'images pour &quot;profinet&quot;">
            <a:extLst>
              <a:ext uri="{FF2B5EF4-FFF2-40B4-BE49-F238E27FC236}">
                <a16:creationId xmlns:a16="http://schemas.microsoft.com/office/drawing/2014/main" id="{80339C43-289D-4B28-5FC0-A7B602037644}"/>
              </a:ext>
            </a:extLst>
          </p:cNvPr>
          <p:cNvSpPr>
            <a:spLocks noChangeAspect="1" noChangeArrowheads="1"/>
          </p:cNvSpPr>
          <p:nvPr/>
        </p:nvSpPr>
        <p:spPr bwMode="auto">
          <a:xfrm>
            <a:off x="1275160" y="-1369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pic>
        <p:nvPicPr>
          <p:cNvPr id="96263" name="Picture 2">
            <a:extLst>
              <a:ext uri="{FF2B5EF4-FFF2-40B4-BE49-F238E27FC236}">
                <a16:creationId xmlns:a16="http://schemas.microsoft.com/office/drawing/2014/main" id="{F1B1CB7C-B477-8B89-DDDE-0F7C4D508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39628"/>
            <a:ext cx="6858000" cy="2289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4" name="Picture 3">
            <a:extLst>
              <a:ext uri="{FF2B5EF4-FFF2-40B4-BE49-F238E27FC236}">
                <a16:creationId xmlns:a16="http://schemas.microsoft.com/office/drawing/2014/main" id="{4FC33576-0B07-B915-D913-B7BCFF041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510" y="209551"/>
            <a:ext cx="1014413" cy="464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a date 3">
            <a:extLst>
              <a:ext uri="{FF2B5EF4-FFF2-40B4-BE49-F238E27FC236}">
                <a16:creationId xmlns:a16="http://schemas.microsoft.com/office/drawing/2014/main" id="{D2C274C0-3706-8C36-0E1C-5AEEA4C2B004}"/>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itchFamily="66" charset="0"/>
              </a:defRPr>
            </a:lvl1pPr>
            <a:lvl2pPr marL="557213" indent="-214313" eaLnBrk="0" hangingPunct="0">
              <a:spcBef>
                <a:spcPct val="20000"/>
              </a:spcBef>
              <a:buChar char="–"/>
              <a:defRPr sz="2100">
                <a:solidFill>
                  <a:schemeClr val="tx1"/>
                </a:solidFill>
                <a:latin typeface="Comic Sans MS" pitchFamily="66" charset="0"/>
              </a:defRPr>
            </a:lvl2pPr>
            <a:lvl3pPr marL="857250" indent="-171450" eaLnBrk="0" hangingPunct="0">
              <a:spcBef>
                <a:spcPct val="20000"/>
              </a:spcBef>
              <a:buFont typeface="Wingdings" pitchFamily="2" charset="2"/>
              <a:buChar char="§"/>
              <a:defRPr sz="1800">
                <a:solidFill>
                  <a:schemeClr val="tx1"/>
                </a:solidFill>
                <a:latin typeface="Comic Sans MS" pitchFamily="66" charset="0"/>
              </a:defRPr>
            </a:lvl3pPr>
            <a:lvl4pPr marL="1200150" indent="-171450" eaLnBrk="0" hangingPunct="0">
              <a:spcBef>
                <a:spcPct val="20000"/>
              </a:spcBef>
              <a:buFont typeface="Wingdings" pitchFamily="2" charset="2"/>
              <a:buChar char="Ø"/>
              <a:defRPr sz="1500">
                <a:solidFill>
                  <a:schemeClr val="tx1"/>
                </a:solidFill>
                <a:latin typeface="Comic Sans MS" pitchFamily="66" charset="0"/>
              </a:defRPr>
            </a:lvl4pPr>
            <a:lvl5pPr marL="1543050" indent="-171450" eaLnBrk="0" hangingPunct="0">
              <a:spcBef>
                <a:spcPct val="20000"/>
              </a:spcBef>
              <a:buFont typeface="Wingdings" pitchFamily="2" charset="2"/>
              <a:buChar char="ü"/>
              <a:defRPr sz="1200">
                <a:solidFill>
                  <a:schemeClr val="tx1"/>
                </a:solidFill>
                <a:latin typeface="Comic Sans MS" pitchFamily="66" charset="0"/>
              </a:defRPr>
            </a:lvl5pPr>
            <a:lvl6pPr marL="18859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6pPr>
            <a:lvl7pPr marL="22288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7pPr>
            <a:lvl8pPr marL="25717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8pPr>
            <a:lvl9pPr marL="29146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9pPr>
          </a:lstStyle>
          <a:p>
            <a:pPr eaLnBrk="1" hangingPunct="1">
              <a:spcBef>
                <a:spcPct val="0"/>
              </a:spcBef>
              <a:buFontTx/>
              <a:buNone/>
              <a:defRPr/>
            </a:pPr>
            <a:fld id="{83B16A64-19F9-49B9-9842-C1276337B0BD}" type="datetime1">
              <a:rPr lang="fr-FR" altLang="fr-FR" sz="1050">
                <a:latin typeface="Times New Roman" pitchFamily="18" charset="0"/>
              </a:rPr>
              <a:pPr eaLnBrk="1" hangingPunct="1">
                <a:spcBef>
                  <a:spcPct val="0"/>
                </a:spcBef>
                <a:buFontTx/>
                <a:buNone/>
                <a:defRPr/>
              </a:pPr>
              <a:t>23/10/2023</a:t>
            </a:fld>
            <a:endParaRPr lang="fr-FR" altLang="fr-FR" sz="1050" dirty="0">
              <a:latin typeface="Times New Roman" pitchFamily="18" charset="0"/>
            </a:endParaRPr>
          </a:p>
        </p:txBody>
      </p:sp>
      <p:sp>
        <p:nvSpPr>
          <p:cNvPr id="95235" name="Espace réservé du numéro de diapositive 5">
            <a:extLst>
              <a:ext uri="{FF2B5EF4-FFF2-40B4-BE49-F238E27FC236}">
                <a16:creationId xmlns:a16="http://schemas.microsoft.com/office/drawing/2014/main" id="{A13D9530-3E48-C2AE-A7DD-2CE1FBB41103}"/>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anose="030F0702030302020204" pitchFamily="66" charset="0"/>
              </a:defRPr>
            </a:lvl1pPr>
            <a:lvl2pPr marL="557213" indent="-214313" eaLnBrk="0" hangingPunct="0">
              <a:spcBef>
                <a:spcPct val="20000"/>
              </a:spcBef>
              <a:buChar char="–"/>
              <a:defRPr sz="2100">
                <a:solidFill>
                  <a:schemeClr val="tx1"/>
                </a:solidFill>
                <a:latin typeface="Comic Sans MS" panose="030F0702030302020204" pitchFamily="66" charset="0"/>
              </a:defRPr>
            </a:lvl2pPr>
            <a:lvl3pPr marL="857250" indent="-171450" eaLnBrk="0" hangingPunct="0">
              <a:spcBef>
                <a:spcPct val="20000"/>
              </a:spcBef>
              <a:buFont typeface="Wingdings" panose="05000000000000000000" pitchFamily="2" charset="2"/>
              <a:buChar char="§"/>
              <a:defRPr sz="1800">
                <a:solidFill>
                  <a:schemeClr val="tx1"/>
                </a:solidFill>
                <a:latin typeface="Comic Sans MS" panose="030F0702030302020204" pitchFamily="66" charset="0"/>
              </a:defRPr>
            </a:lvl3pPr>
            <a:lvl4pPr marL="1200150" indent="-171450" eaLnBrk="0" hangingPunct="0">
              <a:spcBef>
                <a:spcPct val="20000"/>
              </a:spcBef>
              <a:buFont typeface="Wingdings" panose="05000000000000000000" pitchFamily="2" charset="2"/>
              <a:buChar char="Ø"/>
              <a:defRPr sz="1500">
                <a:solidFill>
                  <a:schemeClr val="tx1"/>
                </a:solidFill>
                <a:latin typeface="Comic Sans MS" panose="030F0702030302020204" pitchFamily="66" charset="0"/>
              </a:defRPr>
            </a:lvl4pPr>
            <a:lvl5pPr marL="1543050" indent="-171450" eaLnBrk="0" hangingPunct="0">
              <a:spcBef>
                <a:spcPct val="20000"/>
              </a:spcBef>
              <a:buFont typeface="Wingdings" panose="05000000000000000000" pitchFamily="2" charset="2"/>
              <a:buChar char="ü"/>
              <a:defRPr sz="1200">
                <a:solidFill>
                  <a:schemeClr val="tx1"/>
                </a:solidFill>
                <a:latin typeface="Comic Sans MS" panose="030F0702030302020204" pitchFamily="66" charset="0"/>
              </a:defRPr>
            </a:lvl5pPr>
            <a:lvl6pPr marL="18859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6pPr>
            <a:lvl7pPr marL="22288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7pPr>
            <a:lvl8pPr marL="25717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8pPr>
            <a:lvl9pPr marL="29146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9pPr>
          </a:lstStyle>
          <a:p>
            <a:pPr eaLnBrk="1" hangingPunct="1">
              <a:spcBef>
                <a:spcPct val="0"/>
              </a:spcBef>
              <a:buFontTx/>
              <a:buNone/>
            </a:pPr>
            <a:fld id="{4EDB6DBC-D21C-4C38-9429-864BEECDB13D}" type="slidenum">
              <a:rPr lang="fr-FR" altLang="fr-FR" sz="1050">
                <a:latin typeface="Times New Roman" panose="02020603050405020304" pitchFamily="18" charset="0"/>
              </a:rPr>
              <a:pPr eaLnBrk="1" hangingPunct="1">
                <a:spcBef>
                  <a:spcPct val="0"/>
                </a:spcBef>
                <a:buFontTx/>
                <a:buNone/>
              </a:pPr>
              <a:t>17</a:t>
            </a:fld>
            <a:endParaRPr lang="fr-FR" altLang="fr-FR" sz="1050">
              <a:latin typeface="Times New Roman" panose="02020603050405020304" pitchFamily="18" charset="0"/>
            </a:endParaRPr>
          </a:p>
        </p:txBody>
      </p:sp>
      <p:sp>
        <p:nvSpPr>
          <p:cNvPr id="88068" name="Rectangle 2">
            <a:extLst>
              <a:ext uri="{FF2B5EF4-FFF2-40B4-BE49-F238E27FC236}">
                <a16:creationId xmlns:a16="http://schemas.microsoft.com/office/drawing/2014/main" id="{4DC340DC-980C-D2DE-BD71-B95E2AF953EA}"/>
              </a:ext>
            </a:extLst>
          </p:cNvPr>
          <p:cNvSpPr>
            <a:spLocks noGrp="1" noChangeArrowheads="1"/>
          </p:cNvSpPr>
          <p:nvPr>
            <p:ph type="title"/>
          </p:nvPr>
        </p:nvSpPr>
        <p:spPr>
          <a:xfrm>
            <a:off x="1657350" y="228601"/>
            <a:ext cx="5829300" cy="345281"/>
          </a:xfrm>
        </p:spPr>
        <p:txBody>
          <a:bodyPr>
            <a:normAutofit fontScale="90000"/>
          </a:bodyPr>
          <a:lstStyle/>
          <a:p>
            <a:pPr eaLnBrk="1" hangingPunct="1">
              <a:defRPr/>
            </a:pPr>
            <a:r>
              <a:rPr lang="fr-FR" altLang="fr-FR" dirty="0"/>
              <a:t>Réseaux d’objets connectés: </a:t>
            </a:r>
            <a:endParaRPr lang="fr-FR" altLang="fr-FR" dirty="0">
              <a:solidFill>
                <a:schemeClr val="accent2">
                  <a:lumMod val="75000"/>
                </a:schemeClr>
              </a:solidFill>
            </a:endParaRPr>
          </a:p>
        </p:txBody>
      </p:sp>
      <p:sp>
        <p:nvSpPr>
          <p:cNvPr id="97285" name="Rectangle 3">
            <a:extLst>
              <a:ext uri="{FF2B5EF4-FFF2-40B4-BE49-F238E27FC236}">
                <a16:creationId xmlns:a16="http://schemas.microsoft.com/office/drawing/2014/main" id="{171017CD-424D-16DF-9D7C-521D2CD448F0}"/>
              </a:ext>
            </a:extLst>
          </p:cNvPr>
          <p:cNvSpPr>
            <a:spLocks noGrp="1" noChangeArrowheads="1"/>
          </p:cNvSpPr>
          <p:nvPr>
            <p:ph type="body" idx="1"/>
          </p:nvPr>
        </p:nvSpPr>
        <p:spPr>
          <a:xfrm>
            <a:off x="1657350" y="735807"/>
            <a:ext cx="5829300" cy="3836194"/>
          </a:xfrm>
        </p:spPr>
        <p:txBody>
          <a:bodyPr>
            <a:normAutofit lnSpcReduction="10000"/>
          </a:bodyPr>
          <a:lstStyle/>
          <a:p>
            <a:pPr eaLnBrk="1" hangingPunct="1">
              <a:buFontTx/>
              <a:buNone/>
            </a:pPr>
            <a:r>
              <a:rPr lang="fr-FR" altLang="fr-FR" sz="1350" dirty="0"/>
              <a:t>Il existe deux fournisseurs de  réseau radio </a:t>
            </a:r>
            <a:r>
              <a:rPr lang="fr-FR" altLang="fr-FR" sz="1350" dirty="0" err="1"/>
              <a:t>LPWAN</a:t>
            </a:r>
            <a:r>
              <a:rPr lang="fr-FR" altLang="fr-FR" sz="1350" dirty="0"/>
              <a:t>,</a:t>
            </a:r>
          </a:p>
          <a:p>
            <a:pPr eaLnBrk="1" hangingPunct="1">
              <a:buFontTx/>
              <a:buNone/>
            </a:pPr>
            <a:r>
              <a:rPr lang="fr-FR" altLang="fr-FR" sz="1350" dirty="0"/>
              <a:t>Le réseau  collaboratif ouvert  : </a:t>
            </a:r>
            <a:r>
              <a:rPr lang="fr-FR" altLang="fr-FR" sz="1350" dirty="0">
                <a:solidFill>
                  <a:srgbClr val="002060"/>
                </a:solidFill>
              </a:rPr>
              <a:t>The </a:t>
            </a:r>
            <a:r>
              <a:rPr lang="fr-FR" altLang="fr-FR" sz="1350" dirty="0" err="1">
                <a:solidFill>
                  <a:srgbClr val="002060"/>
                </a:solidFill>
              </a:rPr>
              <a:t>things</a:t>
            </a:r>
            <a:r>
              <a:rPr lang="fr-FR" altLang="fr-FR" sz="1350" dirty="0">
                <a:solidFill>
                  <a:srgbClr val="002060"/>
                </a:solidFill>
              </a:rPr>
              <a:t> Network</a:t>
            </a:r>
          </a:p>
          <a:p>
            <a:pPr eaLnBrk="1" hangingPunct="1">
              <a:buFontTx/>
              <a:buNone/>
            </a:pPr>
            <a:r>
              <a:rPr lang="fr-FR" altLang="fr-FR" sz="1350" dirty="0">
                <a:solidFill>
                  <a:schemeClr val="accent2"/>
                </a:solidFill>
                <a:hlinkClick r:id="rId2"/>
              </a:rPr>
              <a:t>https://youtu.be/Q2So47rLOqg</a:t>
            </a:r>
            <a:endParaRPr lang="fr-FR" altLang="fr-FR" sz="1350" dirty="0">
              <a:solidFill>
                <a:schemeClr val="accent2"/>
              </a:solidFill>
            </a:endParaRPr>
          </a:p>
          <a:p>
            <a:pPr eaLnBrk="1" hangingPunct="1">
              <a:buFontTx/>
              <a:buNone/>
            </a:pPr>
            <a:r>
              <a:rPr lang="fr-FR" altLang="fr-FR" sz="1350" dirty="0">
                <a:solidFill>
                  <a:srgbClr val="002060"/>
                </a:solidFill>
              </a:rPr>
              <a:t>Le réseau commercial </a:t>
            </a:r>
            <a:r>
              <a:rPr lang="fr-FR" altLang="fr-FR" sz="1350" dirty="0" err="1">
                <a:solidFill>
                  <a:srgbClr val="002060"/>
                </a:solidFill>
              </a:rPr>
              <a:t>sigfox</a:t>
            </a:r>
            <a:r>
              <a:rPr lang="fr-FR" altLang="fr-FR" sz="1350" dirty="0">
                <a:solidFill>
                  <a:srgbClr val="002060"/>
                </a:solidFill>
              </a:rPr>
              <a:t> (bien installé en Europe)</a:t>
            </a:r>
          </a:p>
          <a:p>
            <a:pPr eaLnBrk="1" hangingPunct="1">
              <a:buFontTx/>
              <a:buNone/>
            </a:pPr>
            <a:endParaRPr lang="fr-FR" altLang="fr-FR" sz="1350" dirty="0">
              <a:solidFill>
                <a:srgbClr val="002060"/>
              </a:solidFill>
            </a:endParaRPr>
          </a:p>
          <a:p>
            <a:pPr eaLnBrk="1" hangingPunct="1">
              <a:buFontTx/>
              <a:buNone/>
            </a:pPr>
            <a:r>
              <a:rPr lang="fr-FR" altLang="fr-FR" sz="1350" u="sng" dirty="0">
                <a:solidFill>
                  <a:schemeClr val="accent2"/>
                </a:solidFill>
              </a:rPr>
              <a:t>Réseaux de modulation </a:t>
            </a:r>
            <a:r>
              <a:rPr lang="fr-FR" altLang="fr-FR" sz="1350" u="sng" dirty="0" err="1">
                <a:solidFill>
                  <a:schemeClr val="accent2"/>
                </a:solidFill>
              </a:rPr>
              <a:t>LORAWAN</a:t>
            </a:r>
            <a:r>
              <a:rPr lang="fr-FR" altLang="fr-FR" sz="1350" u="sng" dirty="0">
                <a:solidFill>
                  <a:schemeClr val="accent2"/>
                </a:solidFill>
              </a:rPr>
              <a:t> </a:t>
            </a:r>
          </a:p>
          <a:p>
            <a:pPr lvl="1" eaLnBrk="1" hangingPunct="1"/>
            <a:r>
              <a:rPr lang="fr-FR" altLang="fr-FR" sz="1350" dirty="0"/>
              <a:t>Le principe du réseau collaboratif: les utilisateurs connectés a internet peuvent installer leur propre Gateway </a:t>
            </a:r>
            <a:r>
              <a:rPr lang="fr-FR" altLang="fr-FR" sz="1350" dirty="0" err="1"/>
              <a:t>LORAWAN</a:t>
            </a:r>
            <a:r>
              <a:rPr lang="fr-FR" altLang="fr-FR" sz="1350" dirty="0"/>
              <a:t>  qui sera alors partagée avec les autres utilisateurs de End </a:t>
            </a:r>
            <a:r>
              <a:rPr lang="fr-FR" altLang="fr-FR" sz="1350" dirty="0" err="1"/>
              <a:t>device</a:t>
            </a:r>
            <a:r>
              <a:rPr lang="fr-FR" altLang="fr-FR" sz="1350" dirty="0"/>
              <a:t>, On bénéficie aussi des passerelles déjà installées par les autres utilisateurs</a:t>
            </a:r>
          </a:p>
          <a:p>
            <a:pPr lvl="1" eaLnBrk="1" hangingPunct="1"/>
            <a:r>
              <a:rPr lang="fr-FR" altLang="fr-FR" sz="1350" dirty="0"/>
              <a:t>Bouygues, SFR, Orange proposent des passerelles </a:t>
            </a:r>
            <a:r>
              <a:rPr lang="fr-FR" altLang="fr-FR" sz="1350" dirty="0" err="1"/>
              <a:t>lorawan</a:t>
            </a:r>
            <a:r>
              <a:rPr lang="fr-FR" altLang="fr-FR" sz="1350" dirty="0"/>
              <a:t> payantes</a:t>
            </a:r>
          </a:p>
          <a:p>
            <a:pPr eaLnBrk="1" hangingPunct="1">
              <a:buFontTx/>
              <a:buNone/>
            </a:pPr>
            <a:r>
              <a:rPr lang="fr-FR" altLang="fr-FR" sz="1350" u="sng" dirty="0">
                <a:solidFill>
                  <a:schemeClr val="accent2"/>
                </a:solidFill>
              </a:rPr>
              <a:t>Réseaux avec modulation SIGFOX</a:t>
            </a:r>
            <a:endParaRPr lang="fr-FR" altLang="fr-FR" sz="1350" dirty="0"/>
          </a:p>
          <a:p>
            <a:pPr lvl="1" eaLnBrk="1" hangingPunct="1"/>
            <a:r>
              <a:rPr lang="fr-FR" altLang="fr-FR" sz="1350" dirty="0"/>
              <a:t>Sigfox installe ses propres passerelles radio connectées a internet, Une passerelle est installées dans la Freebox delta , </a:t>
            </a:r>
          </a:p>
          <a:p>
            <a:pPr lvl="1" eaLnBrk="1" hangingPunct="1"/>
            <a:r>
              <a:rPr lang="fr-FR" altLang="fr-FR" sz="1350" dirty="0"/>
              <a:t>Le network serveur permet ensuite de distribuer les données collectées sur les end </a:t>
            </a:r>
            <a:r>
              <a:rPr lang="fr-FR" altLang="fr-FR" sz="1350" dirty="0" err="1"/>
              <a:t>device</a:t>
            </a:r>
            <a:r>
              <a:rPr lang="fr-FR" altLang="fr-FR" sz="1350" dirty="0"/>
              <a:t> vers son propre serveur applicatif</a:t>
            </a:r>
            <a:r>
              <a:rPr lang="fr-FR" altLang="fr-FR" sz="1950" dirty="0"/>
              <a:t>,</a:t>
            </a:r>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a:p>
            <a:pPr eaLnBrk="1" hangingPunct="1">
              <a:buFontTx/>
              <a:buNone/>
            </a:pPr>
            <a:endParaRPr lang="fr-FR" altLang="fr-FR" sz="1350" dirty="0"/>
          </a:p>
        </p:txBody>
      </p:sp>
      <p:sp>
        <p:nvSpPr>
          <p:cNvPr id="97286" name="AutoShape 2" descr="Résultat de recherche d'images pour &quot;profinet&quot;">
            <a:extLst>
              <a:ext uri="{FF2B5EF4-FFF2-40B4-BE49-F238E27FC236}">
                <a16:creationId xmlns:a16="http://schemas.microsoft.com/office/drawing/2014/main" id="{829A29AC-96EE-7EA2-6A66-906DC6F0D84D}"/>
              </a:ext>
            </a:extLst>
          </p:cNvPr>
          <p:cNvSpPr>
            <a:spLocks noChangeAspect="1" noChangeArrowheads="1"/>
          </p:cNvSpPr>
          <p:nvPr/>
        </p:nvSpPr>
        <p:spPr bwMode="auto">
          <a:xfrm>
            <a:off x="1275160" y="-1369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pic>
        <p:nvPicPr>
          <p:cNvPr id="97287" name="Picture 2">
            <a:extLst>
              <a:ext uri="{FF2B5EF4-FFF2-40B4-BE49-F238E27FC236}">
                <a16:creationId xmlns:a16="http://schemas.microsoft.com/office/drawing/2014/main" id="{FBDB4826-2CC3-3851-C7D8-4A0EDF091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925" y="109539"/>
            <a:ext cx="891779" cy="62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8" name="AutoShape 4" descr="  Sigfox  ">
            <a:extLst>
              <a:ext uri="{FF2B5EF4-FFF2-40B4-BE49-F238E27FC236}">
                <a16:creationId xmlns:a16="http://schemas.microsoft.com/office/drawing/2014/main" id="{ABAE9E65-5453-1E81-0EA0-F2C615C03CBF}"/>
              </a:ext>
            </a:extLst>
          </p:cNvPr>
          <p:cNvSpPr>
            <a:spLocks noChangeAspect="1" noChangeArrowheads="1"/>
          </p:cNvSpPr>
          <p:nvPr/>
        </p:nvSpPr>
        <p:spPr bwMode="auto">
          <a:xfrm>
            <a:off x="1389460" y="-226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pic>
        <p:nvPicPr>
          <p:cNvPr id="97289" name="Picture 5">
            <a:extLst>
              <a:ext uri="{FF2B5EF4-FFF2-40B4-BE49-F238E27FC236}">
                <a16:creationId xmlns:a16="http://schemas.microsoft.com/office/drawing/2014/main" id="{974360BB-2A72-5D8D-E19D-D35609D2E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6550" y="252414"/>
            <a:ext cx="800100" cy="321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ce réservé de la date 3">
            <a:extLst>
              <a:ext uri="{FF2B5EF4-FFF2-40B4-BE49-F238E27FC236}">
                <a16:creationId xmlns:a16="http://schemas.microsoft.com/office/drawing/2014/main" id="{9C76DC3F-DEA5-7D3D-3005-C9AAFE3A7377}"/>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itchFamily="66" charset="0"/>
              </a:defRPr>
            </a:lvl1pPr>
            <a:lvl2pPr marL="557213" indent="-214313" eaLnBrk="0" hangingPunct="0">
              <a:spcBef>
                <a:spcPct val="20000"/>
              </a:spcBef>
              <a:buChar char="–"/>
              <a:defRPr sz="2100">
                <a:solidFill>
                  <a:schemeClr val="tx1"/>
                </a:solidFill>
                <a:latin typeface="Comic Sans MS" pitchFamily="66" charset="0"/>
              </a:defRPr>
            </a:lvl2pPr>
            <a:lvl3pPr marL="857250" indent="-171450" eaLnBrk="0" hangingPunct="0">
              <a:spcBef>
                <a:spcPct val="20000"/>
              </a:spcBef>
              <a:buFont typeface="Wingdings" pitchFamily="2" charset="2"/>
              <a:buChar char="§"/>
              <a:defRPr sz="1800">
                <a:solidFill>
                  <a:schemeClr val="tx1"/>
                </a:solidFill>
                <a:latin typeface="Comic Sans MS" pitchFamily="66" charset="0"/>
              </a:defRPr>
            </a:lvl3pPr>
            <a:lvl4pPr marL="1200150" indent="-171450" eaLnBrk="0" hangingPunct="0">
              <a:spcBef>
                <a:spcPct val="20000"/>
              </a:spcBef>
              <a:buFont typeface="Wingdings" pitchFamily="2" charset="2"/>
              <a:buChar char="Ø"/>
              <a:defRPr sz="1500">
                <a:solidFill>
                  <a:schemeClr val="tx1"/>
                </a:solidFill>
                <a:latin typeface="Comic Sans MS" pitchFamily="66" charset="0"/>
              </a:defRPr>
            </a:lvl4pPr>
            <a:lvl5pPr marL="1543050" indent="-171450" eaLnBrk="0" hangingPunct="0">
              <a:spcBef>
                <a:spcPct val="20000"/>
              </a:spcBef>
              <a:buFont typeface="Wingdings" pitchFamily="2" charset="2"/>
              <a:buChar char="ü"/>
              <a:defRPr sz="1200">
                <a:solidFill>
                  <a:schemeClr val="tx1"/>
                </a:solidFill>
                <a:latin typeface="Comic Sans MS" pitchFamily="66" charset="0"/>
              </a:defRPr>
            </a:lvl5pPr>
            <a:lvl6pPr marL="18859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6pPr>
            <a:lvl7pPr marL="22288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7pPr>
            <a:lvl8pPr marL="25717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8pPr>
            <a:lvl9pPr marL="29146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9pPr>
          </a:lstStyle>
          <a:p>
            <a:pPr eaLnBrk="1" hangingPunct="1">
              <a:spcBef>
                <a:spcPct val="0"/>
              </a:spcBef>
              <a:buFontTx/>
              <a:buNone/>
              <a:defRPr/>
            </a:pPr>
            <a:fld id="{6E9CF0BB-8D39-40EC-8A88-0F4009ECB469}" type="datetime1">
              <a:rPr lang="fr-FR" altLang="fr-FR" sz="1050">
                <a:latin typeface="Times New Roman" pitchFamily="18" charset="0"/>
              </a:rPr>
              <a:pPr eaLnBrk="1" hangingPunct="1">
                <a:spcBef>
                  <a:spcPct val="0"/>
                </a:spcBef>
                <a:buFontTx/>
                <a:buNone/>
                <a:defRPr/>
              </a:pPr>
              <a:t>23/10/2023</a:t>
            </a:fld>
            <a:endParaRPr lang="fr-FR" altLang="fr-FR" sz="1050" dirty="0">
              <a:latin typeface="Times New Roman" pitchFamily="18" charset="0"/>
            </a:endParaRPr>
          </a:p>
        </p:txBody>
      </p:sp>
      <p:sp>
        <p:nvSpPr>
          <p:cNvPr id="96259" name="Espace réservé du numéro de diapositive 5">
            <a:extLst>
              <a:ext uri="{FF2B5EF4-FFF2-40B4-BE49-F238E27FC236}">
                <a16:creationId xmlns:a16="http://schemas.microsoft.com/office/drawing/2014/main" id="{A4F9BA14-9F64-D632-CA6F-B9F5A75003B4}"/>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anose="030F0702030302020204" pitchFamily="66" charset="0"/>
              </a:defRPr>
            </a:lvl1pPr>
            <a:lvl2pPr marL="557213" indent="-214313" eaLnBrk="0" hangingPunct="0">
              <a:spcBef>
                <a:spcPct val="20000"/>
              </a:spcBef>
              <a:buChar char="–"/>
              <a:defRPr sz="2100">
                <a:solidFill>
                  <a:schemeClr val="tx1"/>
                </a:solidFill>
                <a:latin typeface="Comic Sans MS" panose="030F0702030302020204" pitchFamily="66" charset="0"/>
              </a:defRPr>
            </a:lvl2pPr>
            <a:lvl3pPr marL="857250" indent="-171450" eaLnBrk="0" hangingPunct="0">
              <a:spcBef>
                <a:spcPct val="20000"/>
              </a:spcBef>
              <a:buFont typeface="Wingdings" panose="05000000000000000000" pitchFamily="2" charset="2"/>
              <a:buChar char="§"/>
              <a:defRPr sz="1800">
                <a:solidFill>
                  <a:schemeClr val="tx1"/>
                </a:solidFill>
                <a:latin typeface="Comic Sans MS" panose="030F0702030302020204" pitchFamily="66" charset="0"/>
              </a:defRPr>
            </a:lvl3pPr>
            <a:lvl4pPr marL="1200150" indent="-171450" eaLnBrk="0" hangingPunct="0">
              <a:spcBef>
                <a:spcPct val="20000"/>
              </a:spcBef>
              <a:buFont typeface="Wingdings" panose="05000000000000000000" pitchFamily="2" charset="2"/>
              <a:buChar char="Ø"/>
              <a:defRPr sz="1500">
                <a:solidFill>
                  <a:schemeClr val="tx1"/>
                </a:solidFill>
                <a:latin typeface="Comic Sans MS" panose="030F0702030302020204" pitchFamily="66" charset="0"/>
              </a:defRPr>
            </a:lvl4pPr>
            <a:lvl5pPr marL="1543050" indent="-171450" eaLnBrk="0" hangingPunct="0">
              <a:spcBef>
                <a:spcPct val="20000"/>
              </a:spcBef>
              <a:buFont typeface="Wingdings" panose="05000000000000000000" pitchFamily="2" charset="2"/>
              <a:buChar char="ü"/>
              <a:defRPr sz="1200">
                <a:solidFill>
                  <a:schemeClr val="tx1"/>
                </a:solidFill>
                <a:latin typeface="Comic Sans MS" panose="030F0702030302020204" pitchFamily="66" charset="0"/>
              </a:defRPr>
            </a:lvl5pPr>
            <a:lvl6pPr marL="18859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6pPr>
            <a:lvl7pPr marL="22288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7pPr>
            <a:lvl8pPr marL="25717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8pPr>
            <a:lvl9pPr marL="29146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9pPr>
          </a:lstStyle>
          <a:p>
            <a:pPr eaLnBrk="1" hangingPunct="1">
              <a:spcBef>
                <a:spcPct val="0"/>
              </a:spcBef>
              <a:buFontTx/>
              <a:buNone/>
            </a:pPr>
            <a:fld id="{EFADC7E4-5AB8-4579-8001-CDCA8289F6FA}" type="slidenum">
              <a:rPr lang="fr-FR" altLang="fr-FR" sz="1050">
                <a:latin typeface="Times New Roman" panose="02020603050405020304" pitchFamily="18" charset="0"/>
              </a:rPr>
              <a:pPr eaLnBrk="1" hangingPunct="1">
                <a:spcBef>
                  <a:spcPct val="0"/>
                </a:spcBef>
                <a:buFontTx/>
                <a:buNone/>
              </a:pPr>
              <a:t>18</a:t>
            </a:fld>
            <a:endParaRPr lang="fr-FR" altLang="fr-FR" sz="1050">
              <a:latin typeface="Times New Roman" panose="02020603050405020304" pitchFamily="18" charset="0"/>
            </a:endParaRPr>
          </a:p>
        </p:txBody>
      </p:sp>
      <p:sp>
        <p:nvSpPr>
          <p:cNvPr id="88068" name="Rectangle 2">
            <a:extLst>
              <a:ext uri="{FF2B5EF4-FFF2-40B4-BE49-F238E27FC236}">
                <a16:creationId xmlns:a16="http://schemas.microsoft.com/office/drawing/2014/main" id="{AE50557A-65F4-3D5D-653F-DCA44976ABE8}"/>
              </a:ext>
            </a:extLst>
          </p:cNvPr>
          <p:cNvSpPr>
            <a:spLocks noGrp="1" noChangeArrowheads="1"/>
          </p:cNvSpPr>
          <p:nvPr>
            <p:ph type="title"/>
          </p:nvPr>
        </p:nvSpPr>
        <p:spPr>
          <a:xfrm>
            <a:off x="1657350" y="228601"/>
            <a:ext cx="5829300" cy="345281"/>
          </a:xfrm>
        </p:spPr>
        <p:txBody>
          <a:bodyPr>
            <a:normAutofit fontScale="90000"/>
          </a:bodyPr>
          <a:lstStyle/>
          <a:p>
            <a:pPr eaLnBrk="1" hangingPunct="1">
              <a:defRPr/>
            </a:pPr>
            <a:r>
              <a:rPr lang="fr-FR" altLang="fr-FR" dirty="0"/>
              <a:t>Réseaux d’objets connectés: </a:t>
            </a:r>
            <a:endParaRPr lang="fr-FR" altLang="fr-FR" dirty="0">
              <a:solidFill>
                <a:schemeClr val="accent2">
                  <a:lumMod val="75000"/>
                </a:schemeClr>
              </a:solidFill>
            </a:endParaRPr>
          </a:p>
        </p:txBody>
      </p:sp>
      <p:sp>
        <p:nvSpPr>
          <p:cNvPr id="98309" name="Rectangle 3">
            <a:extLst>
              <a:ext uri="{FF2B5EF4-FFF2-40B4-BE49-F238E27FC236}">
                <a16:creationId xmlns:a16="http://schemas.microsoft.com/office/drawing/2014/main" id="{A77384E8-9B19-41B0-20E2-FF7B9B19101A}"/>
              </a:ext>
            </a:extLst>
          </p:cNvPr>
          <p:cNvSpPr>
            <a:spLocks noGrp="1" noChangeArrowheads="1"/>
          </p:cNvSpPr>
          <p:nvPr>
            <p:ph type="body" idx="1"/>
          </p:nvPr>
        </p:nvSpPr>
        <p:spPr>
          <a:xfrm>
            <a:off x="1657350" y="735807"/>
            <a:ext cx="5829300" cy="3836194"/>
          </a:xfrm>
        </p:spPr>
        <p:txBody>
          <a:bodyPr/>
          <a:lstStyle/>
          <a:p>
            <a:pPr eaLnBrk="1" hangingPunct="1">
              <a:buFontTx/>
              <a:buNone/>
            </a:pPr>
            <a:r>
              <a:rPr lang="fr-FR" altLang="fr-FR" sz="1350"/>
              <a:t>Format d’une trame LORAWAN  (nombre de bits en parenthèses),</a:t>
            </a:r>
          </a:p>
          <a:p>
            <a:pPr eaLnBrk="1" hangingPunct="1">
              <a:buFontTx/>
              <a:buNone/>
            </a:pPr>
            <a:endParaRPr lang="fr-FR" altLang="fr-FR" sz="1350"/>
          </a:p>
          <a:p>
            <a:pPr eaLnBrk="1" hangingPunct="1">
              <a:buFontTx/>
              <a:buNone/>
            </a:pPr>
            <a:endParaRPr lang="fr-FR" altLang="fr-FR" sz="1350"/>
          </a:p>
          <a:p>
            <a:pPr eaLnBrk="1" hangingPunct="1">
              <a:buFontTx/>
              <a:buNone/>
            </a:pPr>
            <a:endParaRPr lang="fr-FR" altLang="fr-FR" sz="1350"/>
          </a:p>
          <a:p>
            <a:pPr eaLnBrk="1" hangingPunct="1">
              <a:buFontTx/>
              <a:buNone/>
            </a:pPr>
            <a:endParaRPr lang="fr-FR" altLang="fr-FR" sz="1350"/>
          </a:p>
          <a:p>
            <a:pPr eaLnBrk="1" hangingPunct="1">
              <a:buFontTx/>
              <a:buNone/>
            </a:pPr>
            <a:endParaRPr lang="fr-FR" altLang="fr-FR" sz="1350"/>
          </a:p>
          <a:p>
            <a:pPr eaLnBrk="1" hangingPunct="1">
              <a:buFontTx/>
              <a:buNone/>
            </a:pPr>
            <a:endParaRPr lang="fr-FR" altLang="fr-FR" sz="1350"/>
          </a:p>
          <a:p>
            <a:pPr eaLnBrk="1" hangingPunct="1">
              <a:buFontTx/>
              <a:buNone/>
            </a:pPr>
            <a:endParaRPr lang="fr-FR" altLang="fr-FR" sz="1350"/>
          </a:p>
        </p:txBody>
      </p:sp>
      <p:sp>
        <p:nvSpPr>
          <p:cNvPr id="98310" name="AutoShape 2" descr="Résultat de recherche d'images pour &quot;profinet&quot;">
            <a:extLst>
              <a:ext uri="{FF2B5EF4-FFF2-40B4-BE49-F238E27FC236}">
                <a16:creationId xmlns:a16="http://schemas.microsoft.com/office/drawing/2014/main" id="{00701FC4-E905-396D-047E-0338D930A464}"/>
              </a:ext>
            </a:extLst>
          </p:cNvPr>
          <p:cNvSpPr>
            <a:spLocks noChangeAspect="1" noChangeArrowheads="1"/>
          </p:cNvSpPr>
          <p:nvPr/>
        </p:nvSpPr>
        <p:spPr bwMode="auto">
          <a:xfrm>
            <a:off x="1275160" y="-1369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sp>
        <p:nvSpPr>
          <p:cNvPr id="98311" name="AutoShape 4" descr="  Sigfox  ">
            <a:extLst>
              <a:ext uri="{FF2B5EF4-FFF2-40B4-BE49-F238E27FC236}">
                <a16:creationId xmlns:a16="http://schemas.microsoft.com/office/drawing/2014/main" id="{D2FC4E45-A943-DCEB-1B22-8B86A87BDD4D}"/>
              </a:ext>
            </a:extLst>
          </p:cNvPr>
          <p:cNvSpPr>
            <a:spLocks noChangeAspect="1" noChangeArrowheads="1"/>
          </p:cNvSpPr>
          <p:nvPr/>
        </p:nvSpPr>
        <p:spPr bwMode="auto">
          <a:xfrm>
            <a:off x="1389460" y="-226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pic>
        <p:nvPicPr>
          <p:cNvPr id="98312" name="Picture 2">
            <a:extLst>
              <a:ext uri="{FF2B5EF4-FFF2-40B4-BE49-F238E27FC236}">
                <a16:creationId xmlns:a16="http://schemas.microsoft.com/office/drawing/2014/main" id="{49A93AC7-3870-E230-5684-E8B0A1F8B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644" y="1064419"/>
            <a:ext cx="471487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3" name="Rectangle 3">
            <a:extLst>
              <a:ext uri="{FF2B5EF4-FFF2-40B4-BE49-F238E27FC236}">
                <a16:creationId xmlns:a16="http://schemas.microsoft.com/office/drawing/2014/main" id="{C941C894-5E17-4DC6-2083-C1D0BB1C5B64}"/>
              </a:ext>
            </a:extLst>
          </p:cNvPr>
          <p:cNvSpPr>
            <a:spLocks noChangeArrowheads="1"/>
          </p:cNvSpPr>
          <p:nvPr/>
        </p:nvSpPr>
        <p:spPr bwMode="auto">
          <a:xfrm>
            <a:off x="2864645" y="1352551"/>
            <a:ext cx="8531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eaLnBrk="1" hangingPunct="1">
              <a:spcBef>
                <a:spcPct val="0"/>
              </a:spcBef>
              <a:buFontTx/>
              <a:buNone/>
            </a:pPr>
            <a:r>
              <a:rPr lang="fr-FR" altLang="fr-FR" sz="1200" b="1">
                <a:solidFill>
                  <a:schemeClr val="accent2"/>
                </a:solidFill>
                <a:latin typeface="Arial" panose="020B0604020202020204" pitchFamily="34" charset="0"/>
              </a:rPr>
              <a:t>Up/Down</a:t>
            </a:r>
          </a:p>
        </p:txBody>
      </p:sp>
      <p:sp>
        <p:nvSpPr>
          <p:cNvPr id="98314" name="Rectangle 4">
            <a:extLst>
              <a:ext uri="{FF2B5EF4-FFF2-40B4-BE49-F238E27FC236}">
                <a16:creationId xmlns:a16="http://schemas.microsoft.com/office/drawing/2014/main" id="{5B6A2F75-E8AF-F780-10EB-95AB9E19B523}"/>
              </a:ext>
            </a:extLst>
          </p:cNvPr>
          <p:cNvSpPr>
            <a:spLocks noChangeArrowheads="1"/>
          </p:cNvSpPr>
          <p:nvPr/>
        </p:nvSpPr>
        <p:spPr bwMode="auto">
          <a:xfrm>
            <a:off x="4908948" y="1064419"/>
            <a:ext cx="1578769" cy="542925"/>
          </a:xfrm>
          <a:prstGeom prst="rect">
            <a:avLst/>
          </a:prstGeom>
          <a:solidFill>
            <a:srgbClr val="FFC000">
              <a:alpha val="45882"/>
            </a:srgbClr>
          </a:solidFill>
          <a:ln w="9525" algn="ctr">
            <a:solidFill>
              <a:srgbClr val="000000"/>
            </a:solidFill>
            <a:round/>
            <a:headEnd/>
            <a:tailEnd/>
          </a:ln>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lgn="ctr" eaLnBrk="1" hangingPunct="1">
              <a:spcBef>
                <a:spcPct val="0"/>
              </a:spcBef>
              <a:buFontTx/>
              <a:buNone/>
            </a:pPr>
            <a:endParaRPr lang="fr-FR" altLang="fr-FR" sz="1800">
              <a:latin typeface="Arial" panose="020B0604020202020204" pitchFamily="34" charset="0"/>
            </a:endParaRPr>
          </a:p>
        </p:txBody>
      </p:sp>
      <p:sp>
        <p:nvSpPr>
          <p:cNvPr id="98315" name="Rectangle 13">
            <a:extLst>
              <a:ext uri="{FF2B5EF4-FFF2-40B4-BE49-F238E27FC236}">
                <a16:creationId xmlns:a16="http://schemas.microsoft.com/office/drawing/2014/main" id="{4E054148-65EC-DC30-7A69-7419CA6FAFC2}"/>
              </a:ext>
            </a:extLst>
          </p:cNvPr>
          <p:cNvSpPr>
            <a:spLocks noChangeArrowheads="1"/>
          </p:cNvSpPr>
          <p:nvPr/>
        </p:nvSpPr>
        <p:spPr bwMode="auto">
          <a:xfrm>
            <a:off x="2869407" y="2221706"/>
            <a:ext cx="4607719" cy="434579"/>
          </a:xfrm>
          <a:prstGeom prst="rect">
            <a:avLst/>
          </a:prstGeom>
          <a:solidFill>
            <a:srgbClr val="FFC000">
              <a:alpha val="23137"/>
            </a:srgbClr>
          </a:solidFill>
          <a:ln w="9525" algn="ctr">
            <a:solidFill>
              <a:srgbClr val="000000"/>
            </a:solidFill>
            <a:round/>
            <a:headEnd/>
            <a:tailEnd/>
          </a:ln>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lgn="ctr" eaLnBrk="1" hangingPunct="1">
              <a:spcBef>
                <a:spcPct val="0"/>
              </a:spcBef>
              <a:buFontTx/>
              <a:buNone/>
            </a:pPr>
            <a:endParaRPr lang="fr-FR" altLang="fr-FR" sz="1800">
              <a:latin typeface="Arial" panose="020B0604020202020204" pitchFamily="34" charset="0"/>
            </a:endParaRPr>
          </a:p>
        </p:txBody>
      </p:sp>
      <p:sp>
        <p:nvSpPr>
          <p:cNvPr id="98316" name="Rectangle 14">
            <a:extLst>
              <a:ext uri="{FF2B5EF4-FFF2-40B4-BE49-F238E27FC236}">
                <a16:creationId xmlns:a16="http://schemas.microsoft.com/office/drawing/2014/main" id="{A45B8574-880E-A5AF-2F88-FF797D1785CE}"/>
              </a:ext>
            </a:extLst>
          </p:cNvPr>
          <p:cNvSpPr>
            <a:spLocks noChangeArrowheads="1"/>
          </p:cNvSpPr>
          <p:nvPr/>
        </p:nvSpPr>
        <p:spPr bwMode="auto">
          <a:xfrm>
            <a:off x="6166248" y="2221706"/>
            <a:ext cx="1320403" cy="434579"/>
          </a:xfrm>
          <a:prstGeom prst="rect">
            <a:avLst/>
          </a:prstGeom>
          <a:solidFill>
            <a:srgbClr val="FFC000">
              <a:alpha val="45882"/>
            </a:srgbClr>
          </a:solidFill>
          <a:ln w="9525" algn="ctr">
            <a:solidFill>
              <a:srgbClr val="000000"/>
            </a:solidFill>
            <a:round/>
            <a:headEnd/>
            <a:tailEnd/>
          </a:ln>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lgn="ctr" eaLnBrk="1" hangingPunct="1">
              <a:spcBef>
                <a:spcPct val="0"/>
              </a:spcBef>
              <a:buFontTx/>
              <a:buNone/>
            </a:pPr>
            <a:endParaRPr lang="fr-FR" altLang="fr-FR" sz="1800">
              <a:latin typeface="Arial" panose="020B0604020202020204" pitchFamily="34" charset="0"/>
            </a:endParaRPr>
          </a:p>
        </p:txBody>
      </p:sp>
      <p:sp>
        <p:nvSpPr>
          <p:cNvPr id="98317" name="Rectangle 15">
            <a:extLst>
              <a:ext uri="{FF2B5EF4-FFF2-40B4-BE49-F238E27FC236}">
                <a16:creationId xmlns:a16="http://schemas.microsoft.com/office/drawing/2014/main" id="{576682DC-46E2-BD82-3FC8-8338F6F687A0}"/>
              </a:ext>
            </a:extLst>
          </p:cNvPr>
          <p:cNvSpPr>
            <a:spLocks noChangeArrowheads="1"/>
          </p:cNvSpPr>
          <p:nvPr/>
        </p:nvSpPr>
        <p:spPr bwMode="auto">
          <a:xfrm>
            <a:off x="6487717" y="2821781"/>
            <a:ext cx="1034653" cy="542925"/>
          </a:xfrm>
          <a:prstGeom prst="rect">
            <a:avLst/>
          </a:prstGeom>
          <a:solidFill>
            <a:srgbClr val="92D050">
              <a:alpha val="45882"/>
            </a:srgbClr>
          </a:solidFill>
          <a:ln w="9525" algn="ctr">
            <a:solidFill>
              <a:srgbClr val="000000"/>
            </a:solidFill>
            <a:round/>
            <a:headEnd/>
            <a:tailEnd/>
          </a:ln>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lgn="ctr" eaLnBrk="1" hangingPunct="1">
              <a:spcBef>
                <a:spcPct val="0"/>
              </a:spcBef>
              <a:buFontTx/>
              <a:buNone/>
            </a:pPr>
            <a:r>
              <a:rPr lang="fr-FR" altLang="fr-FR" sz="1350">
                <a:latin typeface="Arial" panose="020B0604020202020204" pitchFamily="34" charset="0"/>
              </a:rPr>
              <a:t>Num port </a:t>
            </a:r>
          </a:p>
          <a:p>
            <a:pPr algn="ctr" eaLnBrk="1" hangingPunct="1">
              <a:spcBef>
                <a:spcPct val="0"/>
              </a:spcBef>
              <a:buFontTx/>
              <a:buNone/>
            </a:pPr>
            <a:r>
              <a:rPr lang="fr-FR" altLang="fr-FR" sz="1350">
                <a:latin typeface="Arial" panose="020B0604020202020204" pitchFamily="34" charset="0"/>
              </a:rPr>
              <a:t>applicatif</a:t>
            </a:r>
          </a:p>
        </p:txBody>
      </p:sp>
      <p:pic>
        <p:nvPicPr>
          <p:cNvPr id="98319" name="Picture 3">
            <a:extLst>
              <a:ext uri="{FF2B5EF4-FFF2-40B4-BE49-F238E27FC236}">
                <a16:creationId xmlns:a16="http://schemas.microsoft.com/office/drawing/2014/main" id="{5807E4A8-010E-610E-8124-4D4F060F9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6" y="3527822"/>
            <a:ext cx="4674394" cy="137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6DBB2937-0B03-81CB-B910-721A71B28CB3}"/>
              </a:ext>
            </a:extLst>
          </p:cNvPr>
          <p:cNvSpPr/>
          <p:nvPr/>
        </p:nvSpPr>
        <p:spPr>
          <a:xfrm>
            <a:off x="1676401" y="2728913"/>
            <a:ext cx="4436856" cy="715581"/>
          </a:xfrm>
          <a:prstGeom prst="rect">
            <a:avLst/>
          </a:prstGeom>
        </p:spPr>
        <p:txBody>
          <a:bodyPr wrap="none">
            <a:spAutoFit/>
          </a:bodyPr>
          <a:lstStyle/>
          <a:p>
            <a:pPr>
              <a:defRPr/>
            </a:pPr>
            <a:r>
              <a:rPr lang="fr-FR" altLang="fr-FR" sz="1350" dirty="0"/>
              <a:t>Emission / réception de données (Classe A)</a:t>
            </a:r>
          </a:p>
          <a:p>
            <a:pPr>
              <a:defRPr/>
            </a:pPr>
            <a:r>
              <a:rPr lang="fr-FR" altLang="fr-FR" sz="1350" dirty="0"/>
              <a:t>Apres l émission, l objet ouvre deux fenêtres de réception</a:t>
            </a:r>
          </a:p>
          <a:p>
            <a:pPr>
              <a:defRPr/>
            </a:pPr>
            <a:r>
              <a:rPr lang="fr-FR" altLang="fr-FR" sz="1350" dirty="0"/>
              <a:t>Apres un délais de 1 puis 2 secondes pour recevoir un retour</a:t>
            </a:r>
          </a:p>
        </p:txBody>
      </p:sp>
      <p:pic>
        <p:nvPicPr>
          <p:cNvPr id="98321" name="Picture 3">
            <a:extLst>
              <a:ext uri="{FF2B5EF4-FFF2-40B4-BE49-F238E27FC236}">
                <a16:creationId xmlns:a16="http://schemas.microsoft.com/office/drawing/2014/main" id="{D74B6877-A2B8-DE9B-1B60-562118942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510" y="209551"/>
            <a:ext cx="1014413" cy="464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8318" name="Connecteur droit avec flèche 6">
            <a:extLst>
              <a:ext uri="{FF2B5EF4-FFF2-40B4-BE49-F238E27FC236}">
                <a16:creationId xmlns:a16="http://schemas.microsoft.com/office/drawing/2014/main" id="{70C5A5B4-FED9-F521-094D-92452E5E05C4}"/>
              </a:ext>
            </a:extLst>
          </p:cNvPr>
          <p:cNvCxnSpPr>
            <a:cxnSpLocks noChangeShapeType="1"/>
            <a:stCxn id="98317" idx="1"/>
          </p:cNvCxnSpPr>
          <p:nvPr/>
        </p:nvCxnSpPr>
        <p:spPr bwMode="auto">
          <a:xfrm flipH="1" flipV="1">
            <a:off x="5941220" y="2806303"/>
            <a:ext cx="546497" cy="286941"/>
          </a:xfrm>
          <a:prstGeom prst="straightConnector1">
            <a:avLst/>
          </a:prstGeom>
          <a:noFill/>
          <a:ln w="9525" algn="ctr">
            <a:solidFill>
              <a:srgbClr val="00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a date 3">
            <a:extLst>
              <a:ext uri="{FF2B5EF4-FFF2-40B4-BE49-F238E27FC236}">
                <a16:creationId xmlns:a16="http://schemas.microsoft.com/office/drawing/2014/main" id="{529165A6-B831-5E9E-D0AE-A86E8DDCC8DB}"/>
              </a:ext>
            </a:extLst>
          </p:cNvPr>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itchFamily="66" charset="0"/>
              </a:defRPr>
            </a:lvl1pPr>
            <a:lvl2pPr marL="557213" indent="-214313" eaLnBrk="0" hangingPunct="0">
              <a:spcBef>
                <a:spcPct val="20000"/>
              </a:spcBef>
              <a:buChar char="–"/>
              <a:defRPr sz="2100">
                <a:solidFill>
                  <a:schemeClr val="tx1"/>
                </a:solidFill>
                <a:latin typeface="Comic Sans MS" pitchFamily="66" charset="0"/>
              </a:defRPr>
            </a:lvl2pPr>
            <a:lvl3pPr marL="857250" indent="-171450" eaLnBrk="0" hangingPunct="0">
              <a:spcBef>
                <a:spcPct val="20000"/>
              </a:spcBef>
              <a:buFont typeface="Wingdings" pitchFamily="2" charset="2"/>
              <a:buChar char="§"/>
              <a:defRPr sz="1800">
                <a:solidFill>
                  <a:schemeClr val="tx1"/>
                </a:solidFill>
                <a:latin typeface="Comic Sans MS" pitchFamily="66" charset="0"/>
              </a:defRPr>
            </a:lvl3pPr>
            <a:lvl4pPr marL="1200150" indent="-171450" eaLnBrk="0" hangingPunct="0">
              <a:spcBef>
                <a:spcPct val="20000"/>
              </a:spcBef>
              <a:buFont typeface="Wingdings" pitchFamily="2" charset="2"/>
              <a:buChar char="Ø"/>
              <a:defRPr sz="1500">
                <a:solidFill>
                  <a:schemeClr val="tx1"/>
                </a:solidFill>
                <a:latin typeface="Comic Sans MS" pitchFamily="66" charset="0"/>
              </a:defRPr>
            </a:lvl4pPr>
            <a:lvl5pPr marL="1543050" indent="-171450" eaLnBrk="0" hangingPunct="0">
              <a:spcBef>
                <a:spcPct val="20000"/>
              </a:spcBef>
              <a:buFont typeface="Wingdings" pitchFamily="2" charset="2"/>
              <a:buChar char="ü"/>
              <a:defRPr sz="1200">
                <a:solidFill>
                  <a:schemeClr val="tx1"/>
                </a:solidFill>
                <a:latin typeface="Comic Sans MS" pitchFamily="66" charset="0"/>
              </a:defRPr>
            </a:lvl5pPr>
            <a:lvl6pPr marL="18859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6pPr>
            <a:lvl7pPr marL="22288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7pPr>
            <a:lvl8pPr marL="25717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8pPr>
            <a:lvl9pPr marL="2914650" indent="-171450" eaLnBrk="0" fontAlgn="base" hangingPunct="0">
              <a:spcBef>
                <a:spcPct val="20000"/>
              </a:spcBef>
              <a:spcAft>
                <a:spcPct val="0"/>
              </a:spcAft>
              <a:buFont typeface="Wingdings" pitchFamily="2" charset="2"/>
              <a:buChar char="ü"/>
              <a:defRPr sz="1200">
                <a:solidFill>
                  <a:schemeClr val="tx1"/>
                </a:solidFill>
                <a:latin typeface="Comic Sans MS" pitchFamily="66" charset="0"/>
              </a:defRPr>
            </a:lvl9pPr>
          </a:lstStyle>
          <a:p>
            <a:pPr eaLnBrk="1" hangingPunct="1">
              <a:spcBef>
                <a:spcPct val="0"/>
              </a:spcBef>
              <a:buFontTx/>
              <a:buNone/>
              <a:defRPr/>
            </a:pPr>
            <a:fld id="{D9382DE7-148F-4079-9924-B44AB95F2829}" type="datetime1">
              <a:rPr lang="fr-FR" altLang="fr-FR" sz="1050">
                <a:latin typeface="Times New Roman" pitchFamily="18" charset="0"/>
              </a:rPr>
              <a:pPr eaLnBrk="1" hangingPunct="1">
                <a:spcBef>
                  <a:spcPct val="0"/>
                </a:spcBef>
                <a:buFontTx/>
                <a:buNone/>
                <a:defRPr/>
              </a:pPr>
              <a:t>23/10/2023</a:t>
            </a:fld>
            <a:endParaRPr lang="fr-FR" altLang="fr-FR" sz="1050" dirty="0">
              <a:latin typeface="Times New Roman" pitchFamily="18" charset="0"/>
            </a:endParaRPr>
          </a:p>
        </p:txBody>
      </p:sp>
      <p:sp>
        <p:nvSpPr>
          <p:cNvPr id="97283" name="Espace réservé du numéro de diapositive 5">
            <a:extLst>
              <a:ext uri="{FF2B5EF4-FFF2-40B4-BE49-F238E27FC236}">
                <a16:creationId xmlns:a16="http://schemas.microsoft.com/office/drawing/2014/main" id="{00E0C8D0-60D8-0652-912E-4A684C8FCFDF}"/>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1500">
                <a:solidFill>
                  <a:schemeClr val="tx1"/>
                </a:solidFill>
                <a:latin typeface="Comic Sans MS" panose="030F0702030302020204" pitchFamily="66" charset="0"/>
              </a:defRPr>
            </a:lvl1pPr>
            <a:lvl2pPr marL="557213" indent="-214313" eaLnBrk="0" hangingPunct="0">
              <a:spcBef>
                <a:spcPct val="20000"/>
              </a:spcBef>
              <a:buChar char="–"/>
              <a:defRPr sz="2100">
                <a:solidFill>
                  <a:schemeClr val="tx1"/>
                </a:solidFill>
                <a:latin typeface="Comic Sans MS" panose="030F0702030302020204" pitchFamily="66" charset="0"/>
              </a:defRPr>
            </a:lvl2pPr>
            <a:lvl3pPr marL="857250" indent="-171450" eaLnBrk="0" hangingPunct="0">
              <a:spcBef>
                <a:spcPct val="20000"/>
              </a:spcBef>
              <a:buFont typeface="Wingdings" panose="05000000000000000000" pitchFamily="2" charset="2"/>
              <a:buChar char="§"/>
              <a:defRPr sz="1800">
                <a:solidFill>
                  <a:schemeClr val="tx1"/>
                </a:solidFill>
                <a:latin typeface="Comic Sans MS" panose="030F0702030302020204" pitchFamily="66" charset="0"/>
              </a:defRPr>
            </a:lvl3pPr>
            <a:lvl4pPr marL="1200150" indent="-171450" eaLnBrk="0" hangingPunct="0">
              <a:spcBef>
                <a:spcPct val="20000"/>
              </a:spcBef>
              <a:buFont typeface="Wingdings" panose="05000000000000000000" pitchFamily="2" charset="2"/>
              <a:buChar char="Ø"/>
              <a:defRPr sz="1500">
                <a:solidFill>
                  <a:schemeClr val="tx1"/>
                </a:solidFill>
                <a:latin typeface="Comic Sans MS" panose="030F0702030302020204" pitchFamily="66" charset="0"/>
              </a:defRPr>
            </a:lvl4pPr>
            <a:lvl5pPr marL="1543050" indent="-171450" eaLnBrk="0" hangingPunct="0">
              <a:spcBef>
                <a:spcPct val="20000"/>
              </a:spcBef>
              <a:buFont typeface="Wingdings" panose="05000000000000000000" pitchFamily="2" charset="2"/>
              <a:buChar char="ü"/>
              <a:defRPr sz="1200">
                <a:solidFill>
                  <a:schemeClr val="tx1"/>
                </a:solidFill>
                <a:latin typeface="Comic Sans MS" panose="030F0702030302020204" pitchFamily="66" charset="0"/>
              </a:defRPr>
            </a:lvl5pPr>
            <a:lvl6pPr marL="18859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6pPr>
            <a:lvl7pPr marL="22288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7pPr>
            <a:lvl8pPr marL="25717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8pPr>
            <a:lvl9pPr marL="2914650" indent="-171450" eaLnBrk="0" fontAlgn="base" hangingPunct="0">
              <a:spcBef>
                <a:spcPct val="20000"/>
              </a:spcBef>
              <a:spcAft>
                <a:spcPct val="0"/>
              </a:spcAft>
              <a:buFont typeface="Wingdings" panose="05000000000000000000" pitchFamily="2" charset="2"/>
              <a:buChar char="ü"/>
              <a:defRPr sz="1200">
                <a:solidFill>
                  <a:schemeClr val="tx1"/>
                </a:solidFill>
                <a:latin typeface="Comic Sans MS" panose="030F0702030302020204" pitchFamily="66" charset="0"/>
              </a:defRPr>
            </a:lvl9pPr>
          </a:lstStyle>
          <a:p>
            <a:pPr eaLnBrk="1" hangingPunct="1">
              <a:spcBef>
                <a:spcPct val="0"/>
              </a:spcBef>
              <a:buFontTx/>
              <a:buNone/>
            </a:pPr>
            <a:fld id="{083FF085-CD37-411D-82CC-2A5AB905482E}" type="slidenum">
              <a:rPr lang="fr-FR" altLang="fr-FR" sz="1050">
                <a:latin typeface="Times New Roman" panose="02020603050405020304" pitchFamily="18" charset="0"/>
              </a:rPr>
              <a:pPr eaLnBrk="1" hangingPunct="1">
                <a:spcBef>
                  <a:spcPct val="0"/>
                </a:spcBef>
                <a:buFontTx/>
                <a:buNone/>
              </a:pPr>
              <a:t>19</a:t>
            </a:fld>
            <a:endParaRPr lang="fr-FR" altLang="fr-FR" sz="1050">
              <a:latin typeface="Times New Roman" panose="02020603050405020304" pitchFamily="18" charset="0"/>
            </a:endParaRPr>
          </a:p>
        </p:txBody>
      </p:sp>
      <p:sp>
        <p:nvSpPr>
          <p:cNvPr id="88068" name="Rectangle 2">
            <a:extLst>
              <a:ext uri="{FF2B5EF4-FFF2-40B4-BE49-F238E27FC236}">
                <a16:creationId xmlns:a16="http://schemas.microsoft.com/office/drawing/2014/main" id="{542EBA0E-DD44-1CF1-4527-81930E0D5C49}"/>
              </a:ext>
            </a:extLst>
          </p:cNvPr>
          <p:cNvSpPr>
            <a:spLocks noGrp="1" noChangeArrowheads="1"/>
          </p:cNvSpPr>
          <p:nvPr>
            <p:ph type="title"/>
          </p:nvPr>
        </p:nvSpPr>
        <p:spPr>
          <a:xfrm>
            <a:off x="1657350" y="228601"/>
            <a:ext cx="5829300" cy="345281"/>
          </a:xfrm>
        </p:spPr>
        <p:txBody>
          <a:bodyPr>
            <a:normAutofit fontScale="90000"/>
          </a:bodyPr>
          <a:lstStyle/>
          <a:p>
            <a:pPr eaLnBrk="1" hangingPunct="1">
              <a:defRPr/>
            </a:pPr>
            <a:r>
              <a:rPr lang="fr-FR" altLang="fr-FR" dirty="0"/>
              <a:t>Réseaux d’objets connectés: </a:t>
            </a:r>
            <a:endParaRPr lang="fr-FR" altLang="fr-FR" dirty="0">
              <a:solidFill>
                <a:schemeClr val="accent2">
                  <a:lumMod val="75000"/>
                </a:schemeClr>
              </a:solidFill>
            </a:endParaRPr>
          </a:p>
        </p:txBody>
      </p:sp>
      <p:sp>
        <p:nvSpPr>
          <p:cNvPr id="88069" name="Rectangle 3">
            <a:extLst>
              <a:ext uri="{FF2B5EF4-FFF2-40B4-BE49-F238E27FC236}">
                <a16:creationId xmlns:a16="http://schemas.microsoft.com/office/drawing/2014/main" id="{D973CC73-D41F-28B0-524F-1BFC7021B8FF}"/>
              </a:ext>
            </a:extLst>
          </p:cNvPr>
          <p:cNvSpPr>
            <a:spLocks noGrp="1" noChangeArrowheads="1"/>
          </p:cNvSpPr>
          <p:nvPr>
            <p:ph type="body" idx="1"/>
          </p:nvPr>
        </p:nvSpPr>
        <p:spPr>
          <a:xfrm>
            <a:off x="1657350" y="735807"/>
            <a:ext cx="5829300" cy="3836194"/>
          </a:xfrm>
        </p:spPr>
        <p:txBody>
          <a:bodyPr/>
          <a:lstStyle/>
          <a:p>
            <a:pPr eaLnBrk="1" hangingPunct="1">
              <a:buFontTx/>
              <a:buNone/>
              <a:defRPr/>
            </a:pPr>
            <a:r>
              <a:rPr lang="fr-FR" altLang="fr-FR" sz="1350" dirty="0"/>
              <a:t>Mécanisme d’adressage:</a:t>
            </a:r>
          </a:p>
          <a:p>
            <a:pPr eaLnBrk="1" hangingPunct="1">
              <a:buFontTx/>
              <a:buNone/>
              <a:defRPr/>
            </a:pPr>
            <a:r>
              <a:rPr lang="fr-FR" altLang="fr-FR" sz="1350" dirty="0"/>
              <a:t>Au minimum on doit stocker deux  identifiants (clés) qui sont soit configurés dans le </a:t>
            </a:r>
            <a:r>
              <a:rPr lang="fr-FR" altLang="fr-FR" sz="1350" dirty="0" err="1"/>
              <a:t>device</a:t>
            </a:r>
            <a:r>
              <a:rPr lang="fr-FR" altLang="fr-FR" sz="1350" dirty="0"/>
              <a:t> soit échangés lors de la connexion du </a:t>
            </a:r>
            <a:r>
              <a:rPr lang="fr-FR" altLang="fr-FR" sz="1350" dirty="0" err="1"/>
              <a:t>device</a:t>
            </a:r>
            <a:r>
              <a:rPr lang="fr-FR" altLang="fr-FR" sz="1350" dirty="0"/>
              <a:t> au serveur d’authentification</a:t>
            </a:r>
          </a:p>
          <a:p>
            <a:pPr eaLnBrk="1" hangingPunct="1">
              <a:buFontTx/>
              <a:buNone/>
              <a:defRPr/>
            </a:pPr>
            <a:r>
              <a:rPr lang="fr-FR" altLang="fr-FR" sz="1350" dirty="0">
                <a:solidFill>
                  <a:schemeClr val="accent6"/>
                </a:solidFill>
              </a:rPr>
              <a:t>DevEUI</a:t>
            </a:r>
            <a:r>
              <a:rPr lang="fr-FR" altLang="fr-FR" sz="1350" dirty="0"/>
              <a:t>	 (64 bits) Identité de l’équipement d’extrémité (64bits)</a:t>
            </a:r>
          </a:p>
          <a:p>
            <a:pPr eaLnBrk="1" hangingPunct="1">
              <a:buFontTx/>
              <a:buNone/>
              <a:defRPr/>
            </a:pPr>
            <a:r>
              <a:rPr lang="fr-FR" altLang="fr-FR" sz="1350" dirty="0">
                <a:solidFill>
                  <a:schemeClr val="accent6"/>
                </a:solidFill>
              </a:rPr>
              <a:t>AppEUI	</a:t>
            </a:r>
            <a:r>
              <a:rPr lang="fr-FR" altLang="fr-FR" sz="1350" dirty="0"/>
              <a:t> (64 bits) Identité de l'application (rend unique le propriétaire de l’équipement d’extrémité)	</a:t>
            </a:r>
          </a:p>
          <a:p>
            <a:pPr eaLnBrk="1" hangingPunct="1">
              <a:buFontTx/>
              <a:buNone/>
              <a:defRPr/>
            </a:pPr>
            <a:endParaRPr lang="fr-FR" altLang="fr-FR" sz="1350" dirty="0"/>
          </a:p>
          <a:p>
            <a:pPr eaLnBrk="1" hangingPunct="1">
              <a:buFontTx/>
              <a:buNone/>
              <a:defRPr/>
            </a:pPr>
            <a:r>
              <a:rPr lang="fr-FR" altLang="fr-FR" sz="1350" dirty="0"/>
              <a:t>La communication LORAWAN  s’effectue ensuite en 2 temps:</a:t>
            </a:r>
          </a:p>
          <a:p>
            <a:pPr eaLnBrk="1" hangingPunct="1">
              <a:buFontTx/>
              <a:buAutoNum type="arabicParenR"/>
              <a:defRPr/>
            </a:pPr>
            <a:r>
              <a:rPr lang="fr-FR" altLang="fr-FR" sz="1350" dirty="0"/>
              <a:t>Phase initiale d’activation du device  sur le serveur  de réseau </a:t>
            </a:r>
          </a:p>
          <a:p>
            <a:pPr eaLnBrk="1" hangingPunct="1">
              <a:defRPr/>
            </a:pPr>
            <a:r>
              <a:rPr lang="fr-FR" altLang="fr-FR" sz="1350" dirty="0"/>
              <a:t>Mode OTAA: l’activation se fait par un echange de clés chiffrées lors de la connexion</a:t>
            </a:r>
          </a:p>
          <a:p>
            <a:pPr eaLnBrk="1" hangingPunct="1">
              <a:defRPr/>
            </a:pPr>
            <a:r>
              <a:rPr lang="fr-FR" altLang="fr-FR" sz="1350" dirty="0"/>
              <a:t>Mode ABP: les clés sont stockées en permanence en dur dans l’équipement</a:t>
            </a:r>
          </a:p>
          <a:p>
            <a:pPr eaLnBrk="1" hangingPunct="1">
              <a:defRPr/>
            </a:pPr>
            <a:endParaRPr lang="fr-FR" altLang="fr-FR" sz="1350" dirty="0"/>
          </a:p>
          <a:p>
            <a:pPr marL="0" indent="0">
              <a:buNone/>
              <a:defRPr/>
            </a:pPr>
            <a:r>
              <a:rPr lang="fr-FR" altLang="fr-FR" sz="1350" dirty="0"/>
              <a:t>2)Ensuite  La communication bidirectionnelle permanente entre le Device et le serveur de réseau peut démarrer, </a:t>
            </a:r>
          </a:p>
          <a:p>
            <a:pPr eaLnBrk="1" hangingPunct="1">
              <a:defRPr/>
            </a:pPr>
            <a:endParaRPr lang="fr-FR" altLang="fr-FR" sz="1350" dirty="0"/>
          </a:p>
          <a:p>
            <a:pPr eaLnBrk="1" hangingPunct="1">
              <a:defRPr/>
            </a:pPr>
            <a:endParaRPr lang="fr-FR" altLang="fr-FR" sz="1350" dirty="0"/>
          </a:p>
          <a:p>
            <a:pPr eaLnBrk="1" hangingPunct="1">
              <a:buFontTx/>
              <a:buAutoNum type="arabicParenR"/>
              <a:defRPr/>
            </a:pPr>
            <a:endParaRPr lang="fr-FR" altLang="fr-FR" sz="1950" dirty="0"/>
          </a:p>
          <a:p>
            <a:pPr eaLnBrk="1" hangingPunct="1">
              <a:buFontTx/>
              <a:buNone/>
              <a:defRPr/>
            </a:pPr>
            <a:endParaRPr lang="fr-FR" altLang="fr-FR" sz="1350" dirty="0"/>
          </a:p>
          <a:p>
            <a:pPr eaLnBrk="1" hangingPunct="1">
              <a:buFontTx/>
              <a:buNone/>
              <a:defRPr/>
            </a:pPr>
            <a:endParaRPr lang="fr-FR" altLang="fr-FR" sz="1350" dirty="0"/>
          </a:p>
        </p:txBody>
      </p:sp>
      <p:sp>
        <p:nvSpPr>
          <p:cNvPr id="99334" name="AutoShape 2" descr="Résultat de recherche d'images pour &quot;profinet&quot;">
            <a:extLst>
              <a:ext uri="{FF2B5EF4-FFF2-40B4-BE49-F238E27FC236}">
                <a16:creationId xmlns:a16="http://schemas.microsoft.com/office/drawing/2014/main" id="{8F00CD86-E4C4-51C5-3A76-FFBCBD3D92EF}"/>
              </a:ext>
            </a:extLst>
          </p:cNvPr>
          <p:cNvSpPr>
            <a:spLocks noChangeAspect="1" noChangeArrowheads="1"/>
          </p:cNvSpPr>
          <p:nvPr/>
        </p:nvSpPr>
        <p:spPr bwMode="auto">
          <a:xfrm>
            <a:off x="1275160" y="-1369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sp>
        <p:nvSpPr>
          <p:cNvPr id="99335" name="AutoShape 4" descr="  Sigfox  ">
            <a:extLst>
              <a:ext uri="{FF2B5EF4-FFF2-40B4-BE49-F238E27FC236}">
                <a16:creationId xmlns:a16="http://schemas.microsoft.com/office/drawing/2014/main" id="{8F67A129-6198-C36C-A19B-747438E47B75}"/>
              </a:ext>
            </a:extLst>
          </p:cNvPr>
          <p:cNvSpPr>
            <a:spLocks noChangeAspect="1" noChangeArrowheads="1"/>
          </p:cNvSpPr>
          <p:nvPr/>
        </p:nvSpPr>
        <p:spPr bwMode="auto">
          <a:xfrm>
            <a:off x="1389460" y="-22622"/>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000">
                <a:solidFill>
                  <a:schemeClr val="tx1"/>
                </a:solidFill>
                <a:latin typeface="Comic Sans MS" panose="030F0702030302020204" pitchFamily="66" charset="0"/>
              </a:defRPr>
            </a:lvl1pPr>
            <a:lvl2pPr marL="742950" indent="-285750" eaLnBrk="0" hangingPunct="0">
              <a:spcBef>
                <a:spcPct val="20000"/>
              </a:spcBef>
              <a:buChar char="–"/>
              <a:defRPr sz="2800">
                <a:solidFill>
                  <a:schemeClr val="tx1"/>
                </a:solidFill>
                <a:latin typeface="Comic Sans MS" panose="030F0702030302020204" pitchFamily="66" charset="0"/>
              </a:defRPr>
            </a:lvl2pPr>
            <a:lvl3pPr marL="1143000" indent="-228600" eaLnBrk="0" hangingPunct="0">
              <a:spcBef>
                <a:spcPct val="20000"/>
              </a:spcBef>
              <a:buFont typeface="Wingdings" panose="05000000000000000000" pitchFamily="2" charset="2"/>
              <a:buChar char="§"/>
              <a:defRPr sz="2400">
                <a:solidFill>
                  <a:schemeClr val="tx1"/>
                </a:solidFill>
                <a:latin typeface="Comic Sans MS" panose="030F0702030302020204" pitchFamily="66" charset="0"/>
              </a:defRPr>
            </a:lvl3pPr>
            <a:lvl4pPr marL="1600200" indent="-228600" eaLnBrk="0" hangingPunct="0">
              <a:spcBef>
                <a:spcPct val="20000"/>
              </a:spcBef>
              <a:buFont typeface="Wingdings" panose="05000000000000000000" pitchFamily="2" charset="2"/>
              <a:buChar char="Ø"/>
              <a:defRPr sz="2000">
                <a:solidFill>
                  <a:schemeClr val="tx1"/>
                </a:solidFill>
                <a:latin typeface="Comic Sans MS" panose="030F0702030302020204" pitchFamily="66" charset="0"/>
              </a:defRPr>
            </a:lvl4pPr>
            <a:lvl5pPr marL="2057400" indent="-228600" eaLnBrk="0" hangingPunct="0">
              <a:spcBef>
                <a:spcPct val="20000"/>
              </a:spcBef>
              <a:buFont typeface="Wingdings" panose="05000000000000000000" pitchFamily="2" charset="2"/>
              <a:buChar char="ü"/>
              <a:defRPr sz="1600">
                <a:solidFill>
                  <a:schemeClr val="tx1"/>
                </a:solidFill>
                <a:latin typeface="Comic Sans MS" panose="030F0702030302020204" pitchFamily="66" charset="0"/>
              </a:defRPr>
            </a:lvl5pPr>
            <a:lvl6pPr marL="25146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6pPr>
            <a:lvl7pPr marL="29718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7pPr>
            <a:lvl8pPr marL="34290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8pPr>
            <a:lvl9pPr marL="3886200" indent="-228600" eaLnBrk="0" fontAlgn="base" hangingPunct="0">
              <a:spcBef>
                <a:spcPct val="20000"/>
              </a:spcBef>
              <a:spcAft>
                <a:spcPct val="0"/>
              </a:spcAft>
              <a:buFont typeface="Wingdings" panose="05000000000000000000" pitchFamily="2" charset="2"/>
              <a:buChar char="ü"/>
              <a:defRPr sz="1600">
                <a:solidFill>
                  <a:schemeClr val="tx1"/>
                </a:solidFill>
                <a:latin typeface="Comic Sans MS" panose="030F0702030302020204" pitchFamily="66" charset="0"/>
              </a:defRPr>
            </a:lvl9pPr>
          </a:lstStyle>
          <a:p>
            <a:pPr>
              <a:spcBef>
                <a:spcPct val="0"/>
              </a:spcBef>
              <a:buFontTx/>
              <a:buNone/>
            </a:pPr>
            <a:endParaRPr lang="fr-FR" altLang="fr-FR" sz="1800">
              <a:latin typeface="Arial" panose="020B0604020202020204" pitchFamily="34" charset="0"/>
            </a:endParaRPr>
          </a:p>
        </p:txBody>
      </p:sp>
      <p:pic>
        <p:nvPicPr>
          <p:cNvPr id="99336" name="Picture 3">
            <a:extLst>
              <a:ext uri="{FF2B5EF4-FFF2-40B4-BE49-F238E27FC236}">
                <a16:creationId xmlns:a16="http://schemas.microsoft.com/office/drawing/2014/main" id="{F156FEBF-250D-9F30-324A-ED1EA244C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510" y="209551"/>
            <a:ext cx="1014413" cy="464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123478"/>
            <a:ext cx="8229600" cy="857250"/>
          </a:xfrm>
        </p:spPr>
        <p:txBody>
          <a:bodyPr>
            <a:normAutofit/>
          </a:bodyPr>
          <a:lstStyle/>
          <a:p>
            <a:r>
              <a:rPr lang="en-US" sz="2800" dirty="0"/>
              <a:t>Le </a:t>
            </a:r>
            <a:r>
              <a:rPr lang="en-US" sz="2800" dirty="0" err="1"/>
              <a:t>projet</a:t>
            </a:r>
            <a:r>
              <a:rPr lang="en-US" sz="2800" dirty="0"/>
              <a:t> </a:t>
            </a:r>
          </a:p>
        </p:txBody>
      </p:sp>
      <p:sp>
        <p:nvSpPr>
          <p:cNvPr id="3" name="ZoneTexte 2"/>
          <p:cNvSpPr txBox="1"/>
          <p:nvPr/>
        </p:nvSpPr>
        <p:spPr>
          <a:xfrm>
            <a:off x="395536" y="1059583"/>
            <a:ext cx="8208912" cy="3200876"/>
          </a:xfrm>
          <a:prstGeom prst="rect">
            <a:avLst/>
          </a:prstGeom>
          <a:noFill/>
        </p:spPr>
        <p:txBody>
          <a:bodyPr wrap="square" rtlCol="0">
            <a:spAutoFit/>
          </a:bodyPr>
          <a:lstStyle/>
          <a:p>
            <a:pPr marL="285750" indent="-285750">
              <a:buFont typeface="Arial" panose="020B0604020202020204" pitchFamily="34" charset="0"/>
              <a:buChar char="•"/>
            </a:pPr>
            <a:r>
              <a:rPr lang="fr-FR" dirty="0"/>
              <a:t>Durant plusieurs semaines vous allez travailler sur un projet innovant dans le contexte de la mobilité urbaine en libre service.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 s’agit de réfléchir sur comment équiper et gérer une flotte de tricycles électriques sur la ville de Nice.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Ce véhicule sera « Smart » -&gt; capable de se connecter et d’envoyer des informations environnementale. Il sera géolocalisable pour permettre sa réservation.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Ce projet rentre dans le cadre de la « ville intelligente » dite smart city.</a:t>
            </a:r>
          </a:p>
          <a:p>
            <a:endParaRPr lang="fr-FR" sz="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195736" y="2139702"/>
            <a:ext cx="6336704" cy="830997"/>
          </a:xfrm>
          <a:prstGeom prst="rect">
            <a:avLst/>
          </a:prstGeom>
          <a:noFill/>
        </p:spPr>
        <p:txBody>
          <a:bodyPr wrap="square" rtlCol="0">
            <a:spAutoFit/>
          </a:bodyPr>
          <a:lstStyle/>
          <a:p>
            <a:r>
              <a:rPr lang="fr-FR" sz="4800" dirty="0"/>
              <a:t>Le Projet à réaliser</a:t>
            </a:r>
          </a:p>
        </p:txBody>
      </p:sp>
    </p:spTree>
    <p:extLst>
      <p:ext uri="{BB962C8B-B14F-4D97-AF65-F5344CB8AC3E}">
        <p14:creationId xmlns:p14="http://schemas.microsoft.com/office/powerpoint/2010/main" val="3644308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142858"/>
            <a:ext cx="8229600" cy="857250"/>
          </a:xfrm>
        </p:spPr>
        <p:txBody>
          <a:bodyPr>
            <a:normAutofit/>
          </a:bodyPr>
          <a:lstStyle/>
          <a:p>
            <a:r>
              <a:rPr lang="en-US" sz="2800" dirty="0" err="1"/>
              <a:t>Objectifs</a:t>
            </a:r>
            <a:r>
              <a:rPr lang="en-US" sz="2800" dirty="0"/>
              <a:t> du Mini </a:t>
            </a:r>
            <a:r>
              <a:rPr lang="en-US" sz="2800" dirty="0" err="1"/>
              <a:t>Projet</a:t>
            </a:r>
            <a:endParaRPr lang="en-US" sz="2800" dirty="0"/>
          </a:p>
        </p:txBody>
      </p:sp>
      <p:sp>
        <p:nvSpPr>
          <p:cNvPr id="9" name="ZoneTexte 8"/>
          <p:cNvSpPr txBox="1"/>
          <p:nvPr/>
        </p:nvSpPr>
        <p:spPr>
          <a:xfrm>
            <a:off x="323528" y="843558"/>
            <a:ext cx="7848872" cy="3539430"/>
          </a:xfrm>
          <a:prstGeom prst="rect">
            <a:avLst/>
          </a:prstGeom>
          <a:noFill/>
        </p:spPr>
        <p:txBody>
          <a:bodyPr wrap="square" rtlCol="0">
            <a:spAutoFit/>
          </a:bodyPr>
          <a:lstStyle/>
          <a:p>
            <a:endParaRPr lang="fr-FR" dirty="0"/>
          </a:p>
          <a:p>
            <a:r>
              <a:rPr lang="fr-FR" dirty="0"/>
              <a:t>L’idée est d’embarquer sur le tricycle électrique une carte </a:t>
            </a:r>
            <a:r>
              <a:rPr lang="fr-FR" dirty="0" err="1"/>
              <a:t>mBED</a:t>
            </a:r>
            <a:r>
              <a:rPr lang="fr-FR" dirty="0"/>
              <a:t>, </a:t>
            </a:r>
          </a:p>
          <a:p>
            <a:r>
              <a:rPr lang="fr-FR" dirty="0"/>
              <a:t>développer sur celle-ci les fonctions nécessaires pour rendre le tricycle «communicant » avec le monde </a:t>
            </a:r>
            <a:r>
              <a:rPr lang="fr-FR" dirty="0" err="1"/>
              <a:t>exterieur</a:t>
            </a:r>
            <a:r>
              <a:rPr lang="fr-FR" dirty="0"/>
              <a:t> et pouvoir le géolocaliser. </a:t>
            </a:r>
          </a:p>
          <a:p>
            <a:endParaRPr lang="fr-FR" dirty="0"/>
          </a:p>
          <a:p>
            <a:r>
              <a:rPr lang="fr-FR" dirty="0"/>
              <a:t>Cette carte métier sera connectée à une plateforme « Smart Cities ». Pour des raisons de facilité il s’agit de la plateforme à la fois :</a:t>
            </a:r>
          </a:p>
          <a:p>
            <a:pPr marL="285750" indent="-285750">
              <a:buFont typeface="Arial" panose="020B0604020202020204" pitchFamily="34" charset="0"/>
              <a:buChar char="•"/>
            </a:pPr>
            <a:r>
              <a:rPr lang="fr-FR" dirty="0"/>
              <a:t>propre à l IUT(application et archivage des données) </a:t>
            </a:r>
          </a:p>
          <a:p>
            <a:pPr marL="285750" indent="-285750">
              <a:buFont typeface="Arial" panose="020B0604020202020204" pitchFamily="34" charset="0"/>
              <a:buChar char="•"/>
            </a:pPr>
            <a:r>
              <a:rPr lang="fr-FR" dirty="0"/>
              <a:t>externe (via le cloud </a:t>
            </a:r>
            <a:r>
              <a:rPr lang="fr-FR" dirty="0" err="1"/>
              <a:t>TheThingsNetwork</a:t>
            </a:r>
            <a:r>
              <a:rPr lang="fr-FR" dirty="0"/>
              <a:t>) pour la collecte des donnes,</a:t>
            </a:r>
          </a:p>
          <a:p>
            <a:r>
              <a:rPr lang="fr-FR" dirty="0"/>
              <a:t>Ces 2 plateformes seront gérées en mode Cloud</a:t>
            </a:r>
            <a:endParaRPr lang="fr-FR" b="1" dirty="0"/>
          </a:p>
          <a:p>
            <a:endParaRPr lang="fr-FR" sz="800" dirty="0"/>
          </a:p>
          <a:p>
            <a:endParaRPr lang="fr-FR" dirty="0"/>
          </a:p>
          <a:p>
            <a:endParaRPr lang="en-US" dirty="0"/>
          </a:p>
        </p:txBody>
      </p:sp>
    </p:spTree>
    <p:extLst>
      <p:ext uri="{BB962C8B-B14F-4D97-AF65-F5344CB8AC3E}">
        <p14:creationId xmlns:p14="http://schemas.microsoft.com/office/powerpoint/2010/main" val="228660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Image 2052">
            <a:extLst>
              <a:ext uri="{FF2B5EF4-FFF2-40B4-BE49-F238E27FC236}">
                <a16:creationId xmlns:a16="http://schemas.microsoft.com/office/drawing/2014/main" id="{EA09006C-B99D-0F89-C278-CDFC2F23C0F2}"/>
              </a:ext>
            </a:extLst>
          </p:cNvPr>
          <p:cNvPicPr>
            <a:picLocks noChangeAspect="1"/>
          </p:cNvPicPr>
          <p:nvPr/>
        </p:nvPicPr>
        <p:blipFill>
          <a:blip r:embed="rId3"/>
          <a:stretch>
            <a:fillRect/>
          </a:stretch>
        </p:blipFill>
        <p:spPr>
          <a:xfrm>
            <a:off x="804862" y="533400"/>
            <a:ext cx="7534275" cy="4076700"/>
          </a:xfrm>
          <a:prstGeom prst="rect">
            <a:avLst/>
          </a:prstGeom>
        </p:spPr>
      </p:pic>
      <p:sp>
        <p:nvSpPr>
          <p:cNvPr id="2" name="Titre 1"/>
          <p:cNvSpPr>
            <a:spLocks noGrp="1"/>
          </p:cNvSpPr>
          <p:nvPr>
            <p:ph type="title"/>
          </p:nvPr>
        </p:nvSpPr>
        <p:spPr>
          <a:xfrm>
            <a:off x="214282" y="123478"/>
            <a:ext cx="8229600" cy="857250"/>
          </a:xfrm>
        </p:spPr>
        <p:txBody>
          <a:bodyPr>
            <a:normAutofit/>
          </a:bodyPr>
          <a:lstStyle/>
          <a:p>
            <a:r>
              <a:rPr lang="en-US" sz="2800" dirty="0"/>
              <a:t>Architecture de la solution à </a:t>
            </a:r>
            <a:r>
              <a:rPr lang="en-US" sz="2800" dirty="0" err="1"/>
              <a:t>mettre</a:t>
            </a:r>
            <a:r>
              <a:rPr lang="en-US" sz="2800" dirty="0"/>
              <a:t> </a:t>
            </a:r>
            <a:r>
              <a:rPr lang="en-US" sz="2800" dirty="0" err="1"/>
              <a:t>en</a:t>
            </a:r>
            <a:r>
              <a:rPr lang="en-US" sz="2800" dirty="0"/>
              <a:t> place</a:t>
            </a:r>
          </a:p>
        </p:txBody>
      </p:sp>
      <p:pic>
        <p:nvPicPr>
          <p:cNvPr id="11" name="Picture 6">
            <a:extLst>
              <a:ext uri="{FF2B5EF4-FFF2-40B4-BE49-F238E27FC236}">
                <a16:creationId xmlns:a16="http://schemas.microsoft.com/office/drawing/2014/main" id="{CE953CAF-6302-2E36-0881-F0D8CBD192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4452" y="1427093"/>
            <a:ext cx="952178" cy="6169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8EECF92E-7A28-3B4B-F0E0-664872C5CA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8243" y="2399267"/>
            <a:ext cx="952178" cy="6169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C2D35D40-E5F0-173D-FED8-86C42DB8A6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7457" y="3515200"/>
            <a:ext cx="1000497" cy="648209"/>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 30" descr="Une image contenant transport, charrette à bras, vélo&#10;&#10;Description générée automatiquement">
            <a:extLst>
              <a:ext uri="{FF2B5EF4-FFF2-40B4-BE49-F238E27FC236}">
                <a16:creationId xmlns:a16="http://schemas.microsoft.com/office/drawing/2014/main" id="{E51CFCB7-D5D4-79EA-F2C3-41C297F158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862" y="4113401"/>
            <a:ext cx="1098114" cy="857250"/>
          </a:xfrm>
          <a:prstGeom prst="rect">
            <a:avLst/>
          </a:prstGeom>
        </p:spPr>
      </p:pic>
      <p:pic>
        <p:nvPicPr>
          <p:cNvPr id="2048" name="Image 2047" descr="Une image contenant transport, charrette à bras, vélo&#10;&#10;Description générée automatiquement">
            <a:extLst>
              <a:ext uri="{FF2B5EF4-FFF2-40B4-BE49-F238E27FC236}">
                <a16:creationId xmlns:a16="http://schemas.microsoft.com/office/drawing/2014/main" id="{439EBDA5-8AB5-5AEA-C933-EEF5498BA4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103" y="2987793"/>
            <a:ext cx="1098114" cy="857250"/>
          </a:xfrm>
          <a:prstGeom prst="rect">
            <a:avLst/>
          </a:prstGeom>
        </p:spPr>
      </p:pic>
      <p:pic>
        <p:nvPicPr>
          <p:cNvPr id="2049" name="Image 2048" descr="Une image contenant transport, charrette à bras, vélo&#10;&#10;Description générée automatiquement">
            <a:extLst>
              <a:ext uri="{FF2B5EF4-FFF2-40B4-BE49-F238E27FC236}">
                <a16:creationId xmlns:a16="http://schemas.microsoft.com/office/drawing/2014/main" id="{D8A04C13-B1B4-0F39-9F60-718F5ED847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543" y="655655"/>
            <a:ext cx="1098114" cy="857250"/>
          </a:xfrm>
          <a:prstGeom prst="rect">
            <a:avLst/>
          </a:prstGeom>
        </p:spPr>
      </p:pic>
      <p:sp>
        <p:nvSpPr>
          <p:cNvPr id="2050" name="Rectangle : coins arrondis 2049">
            <a:extLst>
              <a:ext uri="{FF2B5EF4-FFF2-40B4-BE49-F238E27FC236}">
                <a16:creationId xmlns:a16="http://schemas.microsoft.com/office/drawing/2014/main" id="{9F4AAF7D-15A9-F64D-8CEE-1A128AD1B89F}"/>
              </a:ext>
            </a:extLst>
          </p:cNvPr>
          <p:cNvSpPr/>
          <p:nvPr/>
        </p:nvSpPr>
        <p:spPr>
          <a:xfrm>
            <a:off x="-18607" y="784619"/>
            <a:ext cx="3002699" cy="1512168"/>
          </a:xfrm>
          <a:prstGeom prst="round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42892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123478"/>
            <a:ext cx="8229600" cy="857250"/>
          </a:xfrm>
        </p:spPr>
        <p:txBody>
          <a:bodyPr>
            <a:normAutofit/>
          </a:bodyPr>
          <a:lstStyle/>
          <a:p>
            <a:r>
              <a:rPr lang="en-US" sz="2800" dirty="0"/>
              <a:t>La carte </a:t>
            </a:r>
            <a:r>
              <a:rPr lang="fr-FR" sz="2800" b="1" dirty="0"/>
              <a:t>ARM </a:t>
            </a:r>
            <a:r>
              <a:rPr lang="fr-FR" sz="2800" b="1" dirty="0" err="1"/>
              <a:t>mbed</a:t>
            </a:r>
            <a:r>
              <a:rPr lang="fr-FR" sz="2800" b="1" dirty="0"/>
              <a:t> Disco L072 </a:t>
            </a:r>
            <a:r>
              <a:rPr lang="fr-FR" sz="2800" b="1" dirty="0" err="1"/>
              <a:t>lora</a:t>
            </a:r>
            <a:endParaRPr lang="en-US" sz="2800" dirty="0"/>
          </a:p>
        </p:txBody>
      </p:sp>
      <p:sp>
        <p:nvSpPr>
          <p:cNvPr id="5" name="ZoneTexte 4"/>
          <p:cNvSpPr txBox="1"/>
          <p:nvPr/>
        </p:nvSpPr>
        <p:spPr>
          <a:xfrm>
            <a:off x="4860032" y="4299942"/>
            <a:ext cx="4248472" cy="307777"/>
          </a:xfrm>
          <a:prstGeom prst="rect">
            <a:avLst/>
          </a:prstGeom>
          <a:noFill/>
        </p:spPr>
        <p:txBody>
          <a:bodyPr wrap="square" rtlCol="0">
            <a:spAutoFit/>
          </a:bodyPr>
          <a:lstStyle/>
          <a:p>
            <a:r>
              <a:rPr lang="en-US" sz="1400" i="1" dirty="0"/>
              <a:t>Le monde du Machine To Machine (M2M)</a:t>
            </a:r>
          </a:p>
        </p:txBody>
      </p:sp>
      <p:sp>
        <p:nvSpPr>
          <p:cNvPr id="4" name="ZoneTexte 3">
            <a:extLst>
              <a:ext uri="{FF2B5EF4-FFF2-40B4-BE49-F238E27FC236}">
                <a16:creationId xmlns:a16="http://schemas.microsoft.com/office/drawing/2014/main" id="{8A50E3C7-E89A-475A-60F1-81ADD752D4D2}"/>
              </a:ext>
            </a:extLst>
          </p:cNvPr>
          <p:cNvSpPr txBox="1"/>
          <p:nvPr/>
        </p:nvSpPr>
        <p:spPr>
          <a:xfrm>
            <a:off x="322348" y="915566"/>
            <a:ext cx="8229600" cy="369332"/>
          </a:xfrm>
          <a:prstGeom prst="rect">
            <a:avLst/>
          </a:prstGeom>
          <a:noFill/>
        </p:spPr>
        <p:txBody>
          <a:bodyPr wrap="square">
            <a:spAutoFit/>
          </a:bodyPr>
          <a:lstStyle/>
          <a:p>
            <a:r>
              <a:rPr lang="fr-FR" dirty="0"/>
              <a:t>https://os.mbed.com/platforms/ST-Discovery-LRWAN1/</a:t>
            </a:r>
          </a:p>
        </p:txBody>
      </p:sp>
      <p:pic>
        <p:nvPicPr>
          <p:cNvPr id="1030" name="Picture 6">
            <a:extLst>
              <a:ext uri="{FF2B5EF4-FFF2-40B4-BE49-F238E27FC236}">
                <a16:creationId xmlns:a16="http://schemas.microsoft.com/office/drawing/2014/main" id="{872FFD10-1AB9-588D-8C5C-A09B734D1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8277"/>
            <a:ext cx="2574784" cy="166817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BC453944-0EDB-D431-EF5C-7BD60F05BFA4}"/>
              </a:ext>
            </a:extLst>
          </p:cNvPr>
          <p:cNvPicPr>
            <a:picLocks noChangeAspect="1"/>
          </p:cNvPicPr>
          <p:nvPr/>
        </p:nvPicPr>
        <p:blipFill>
          <a:blip r:embed="rId3"/>
          <a:stretch>
            <a:fillRect/>
          </a:stretch>
        </p:blipFill>
        <p:spPr>
          <a:xfrm>
            <a:off x="5987778" y="1284898"/>
            <a:ext cx="3130883" cy="2715766"/>
          </a:xfrm>
          <a:prstGeom prst="rect">
            <a:avLst/>
          </a:prstGeom>
        </p:spPr>
      </p:pic>
      <p:pic>
        <p:nvPicPr>
          <p:cNvPr id="12" name="Image 11">
            <a:extLst>
              <a:ext uri="{FF2B5EF4-FFF2-40B4-BE49-F238E27FC236}">
                <a16:creationId xmlns:a16="http://schemas.microsoft.com/office/drawing/2014/main" id="{0237021E-775E-B97E-96FD-509A8677D78D}"/>
              </a:ext>
            </a:extLst>
          </p:cNvPr>
          <p:cNvPicPr>
            <a:picLocks noChangeAspect="1"/>
          </p:cNvPicPr>
          <p:nvPr/>
        </p:nvPicPr>
        <p:blipFill>
          <a:blip r:embed="rId4"/>
          <a:stretch>
            <a:fillRect/>
          </a:stretch>
        </p:blipFill>
        <p:spPr>
          <a:xfrm>
            <a:off x="2740692" y="1261228"/>
            <a:ext cx="3318711" cy="3147814"/>
          </a:xfrm>
          <a:prstGeom prst="rect">
            <a:avLst/>
          </a:prstGeom>
        </p:spPr>
      </p:pic>
      <p:sp>
        <p:nvSpPr>
          <p:cNvPr id="14" name="ZoneTexte 13">
            <a:extLst>
              <a:ext uri="{FF2B5EF4-FFF2-40B4-BE49-F238E27FC236}">
                <a16:creationId xmlns:a16="http://schemas.microsoft.com/office/drawing/2014/main" id="{33023993-835A-B5A0-E688-48FD03BB88DB}"/>
              </a:ext>
            </a:extLst>
          </p:cNvPr>
          <p:cNvSpPr txBox="1"/>
          <p:nvPr/>
        </p:nvSpPr>
        <p:spPr>
          <a:xfrm>
            <a:off x="206606" y="2943781"/>
            <a:ext cx="4572000" cy="646331"/>
          </a:xfrm>
          <a:prstGeom prst="rect">
            <a:avLst/>
          </a:prstGeom>
          <a:noFill/>
        </p:spPr>
        <p:txBody>
          <a:bodyPr wrap="square">
            <a:spAutoFit/>
          </a:bodyPr>
          <a:lstStyle/>
          <a:p>
            <a:r>
              <a:rPr lang="fr-FR" dirty="0"/>
              <a:t>La carte dispose d’un con</a:t>
            </a:r>
          </a:p>
          <a:p>
            <a:r>
              <a:rPr lang="fr-FR" dirty="0"/>
              <a:t>D’extension </a:t>
            </a:r>
            <a:r>
              <a:rPr lang="fr-FR" dirty="0" err="1"/>
              <a:t>arduino</a:t>
            </a:r>
            <a:endParaRPr lang="fr-FR" dirty="0"/>
          </a:p>
        </p:txBody>
      </p:sp>
    </p:spTree>
    <p:extLst>
      <p:ext uri="{BB962C8B-B14F-4D97-AF65-F5344CB8AC3E}">
        <p14:creationId xmlns:p14="http://schemas.microsoft.com/office/powerpoint/2010/main" val="3800024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123478"/>
            <a:ext cx="8229600" cy="857250"/>
          </a:xfrm>
        </p:spPr>
        <p:txBody>
          <a:bodyPr>
            <a:normAutofit/>
          </a:bodyPr>
          <a:lstStyle/>
          <a:p>
            <a:r>
              <a:rPr lang="en-US" sz="2800" dirty="0"/>
              <a:t>La carte </a:t>
            </a:r>
            <a:r>
              <a:rPr lang="fr-FR" sz="2800" b="1" dirty="0"/>
              <a:t>ARM </a:t>
            </a:r>
            <a:r>
              <a:rPr lang="fr-FR" sz="2800" b="1" dirty="0" err="1"/>
              <a:t>mbed</a:t>
            </a:r>
            <a:r>
              <a:rPr lang="fr-FR" sz="2800" b="1" dirty="0"/>
              <a:t> Disco L072 </a:t>
            </a:r>
            <a:r>
              <a:rPr lang="fr-FR" sz="2800" b="1" dirty="0" err="1"/>
              <a:t>lora</a:t>
            </a:r>
            <a:endParaRPr lang="en-US" sz="2800" dirty="0"/>
          </a:p>
        </p:txBody>
      </p:sp>
      <p:pic>
        <p:nvPicPr>
          <p:cNvPr id="10" name="Image 9">
            <a:extLst>
              <a:ext uri="{FF2B5EF4-FFF2-40B4-BE49-F238E27FC236}">
                <a16:creationId xmlns:a16="http://schemas.microsoft.com/office/drawing/2014/main" id="{BC453944-0EDB-D431-EF5C-7BD60F05BFA4}"/>
              </a:ext>
            </a:extLst>
          </p:cNvPr>
          <p:cNvPicPr>
            <a:picLocks noChangeAspect="1"/>
          </p:cNvPicPr>
          <p:nvPr/>
        </p:nvPicPr>
        <p:blipFill>
          <a:blip r:embed="rId2"/>
          <a:stretch>
            <a:fillRect/>
          </a:stretch>
        </p:blipFill>
        <p:spPr>
          <a:xfrm>
            <a:off x="6348436" y="794813"/>
            <a:ext cx="2872611" cy="2491738"/>
          </a:xfrm>
          <a:prstGeom prst="rect">
            <a:avLst/>
          </a:prstGeom>
        </p:spPr>
      </p:pic>
      <p:pic>
        <p:nvPicPr>
          <p:cNvPr id="12" name="Image 11">
            <a:extLst>
              <a:ext uri="{FF2B5EF4-FFF2-40B4-BE49-F238E27FC236}">
                <a16:creationId xmlns:a16="http://schemas.microsoft.com/office/drawing/2014/main" id="{0237021E-775E-B97E-96FD-509A8677D78D}"/>
              </a:ext>
            </a:extLst>
          </p:cNvPr>
          <p:cNvPicPr>
            <a:picLocks noChangeAspect="1"/>
          </p:cNvPicPr>
          <p:nvPr/>
        </p:nvPicPr>
        <p:blipFill>
          <a:blip r:embed="rId3"/>
          <a:stretch>
            <a:fillRect/>
          </a:stretch>
        </p:blipFill>
        <p:spPr>
          <a:xfrm>
            <a:off x="0" y="794813"/>
            <a:ext cx="2575262" cy="2442649"/>
          </a:xfrm>
          <a:prstGeom prst="rect">
            <a:avLst/>
          </a:prstGeom>
        </p:spPr>
      </p:pic>
      <p:sp>
        <p:nvSpPr>
          <p:cNvPr id="14" name="ZoneTexte 13">
            <a:extLst>
              <a:ext uri="{FF2B5EF4-FFF2-40B4-BE49-F238E27FC236}">
                <a16:creationId xmlns:a16="http://schemas.microsoft.com/office/drawing/2014/main" id="{33023993-835A-B5A0-E688-48FD03BB88DB}"/>
              </a:ext>
            </a:extLst>
          </p:cNvPr>
          <p:cNvSpPr txBox="1"/>
          <p:nvPr/>
        </p:nvSpPr>
        <p:spPr>
          <a:xfrm>
            <a:off x="223249" y="3259028"/>
            <a:ext cx="7688306" cy="923330"/>
          </a:xfrm>
          <a:prstGeom prst="rect">
            <a:avLst/>
          </a:prstGeom>
          <a:noFill/>
        </p:spPr>
        <p:txBody>
          <a:bodyPr wrap="square">
            <a:spAutoFit/>
          </a:bodyPr>
          <a:lstStyle/>
          <a:p>
            <a:r>
              <a:rPr lang="fr-FR" dirty="0"/>
              <a:t>Ce connecteur </a:t>
            </a:r>
            <a:r>
              <a:rPr lang="fr-FR" dirty="0" err="1"/>
              <a:t>arduino</a:t>
            </a:r>
            <a:r>
              <a:rPr lang="fr-FR" dirty="0"/>
              <a:t> nous permettra de réaliser une carte de connectique métier pour y connecter des capteurs environnementaux (température, humidité, luminosité, pollution, GPS ) ainsi qu’un lecteur de badge </a:t>
            </a:r>
            <a:r>
              <a:rPr lang="fr-FR" dirty="0" err="1"/>
              <a:t>utiisateur</a:t>
            </a:r>
            <a:endParaRPr lang="fr-FR" dirty="0"/>
          </a:p>
        </p:txBody>
      </p:sp>
      <p:pic>
        <p:nvPicPr>
          <p:cNvPr id="6" name="Image 5">
            <a:extLst>
              <a:ext uri="{FF2B5EF4-FFF2-40B4-BE49-F238E27FC236}">
                <a16:creationId xmlns:a16="http://schemas.microsoft.com/office/drawing/2014/main" id="{6E8226E6-7C56-403F-A28B-95D372B91CF2}"/>
              </a:ext>
            </a:extLst>
          </p:cNvPr>
          <p:cNvPicPr>
            <a:picLocks noChangeAspect="1"/>
          </p:cNvPicPr>
          <p:nvPr/>
        </p:nvPicPr>
        <p:blipFill>
          <a:blip r:embed="rId4"/>
          <a:stretch>
            <a:fillRect/>
          </a:stretch>
        </p:blipFill>
        <p:spPr>
          <a:xfrm>
            <a:off x="2375874" y="1222594"/>
            <a:ext cx="4171950" cy="1543050"/>
          </a:xfrm>
          <a:prstGeom prst="rect">
            <a:avLst/>
          </a:prstGeom>
        </p:spPr>
      </p:pic>
    </p:spTree>
    <p:extLst>
      <p:ext uri="{BB962C8B-B14F-4D97-AF65-F5344CB8AC3E}">
        <p14:creationId xmlns:p14="http://schemas.microsoft.com/office/powerpoint/2010/main" val="285024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123478"/>
            <a:ext cx="8229600" cy="857250"/>
          </a:xfrm>
        </p:spPr>
        <p:txBody>
          <a:bodyPr>
            <a:normAutofit/>
          </a:bodyPr>
          <a:lstStyle/>
          <a:p>
            <a:r>
              <a:rPr lang="en-US" sz="2800" dirty="0"/>
              <a:t>La carte </a:t>
            </a:r>
            <a:r>
              <a:rPr lang="en-US" sz="2800" dirty="0" err="1"/>
              <a:t>metier</a:t>
            </a:r>
            <a:r>
              <a:rPr lang="en-US" sz="2800" dirty="0"/>
              <a:t> à </a:t>
            </a:r>
            <a:r>
              <a:rPr lang="en-US" sz="2800" dirty="0" err="1"/>
              <a:t>réaliser</a:t>
            </a:r>
            <a:r>
              <a:rPr lang="en-US" sz="2800" dirty="0"/>
              <a:t> au format </a:t>
            </a:r>
            <a:r>
              <a:rPr lang="en-US" sz="2800" dirty="0" err="1"/>
              <a:t>arduino</a:t>
            </a:r>
            <a:r>
              <a:rPr lang="en-US" sz="2800" dirty="0"/>
              <a:t>:</a:t>
            </a:r>
          </a:p>
        </p:txBody>
      </p:sp>
      <p:sp>
        <p:nvSpPr>
          <p:cNvPr id="14" name="ZoneTexte 13">
            <a:extLst>
              <a:ext uri="{FF2B5EF4-FFF2-40B4-BE49-F238E27FC236}">
                <a16:creationId xmlns:a16="http://schemas.microsoft.com/office/drawing/2014/main" id="{33023993-835A-B5A0-E688-48FD03BB88DB}"/>
              </a:ext>
            </a:extLst>
          </p:cNvPr>
          <p:cNvSpPr txBox="1"/>
          <p:nvPr/>
        </p:nvSpPr>
        <p:spPr>
          <a:xfrm>
            <a:off x="19114" y="843558"/>
            <a:ext cx="9017381" cy="4278094"/>
          </a:xfrm>
          <a:prstGeom prst="rect">
            <a:avLst/>
          </a:prstGeom>
          <a:noFill/>
        </p:spPr>
        <p:txBody>
          <a:bodyPr wrap="square">
            <a:spAutoFit/>
          </a:bodyPr>
          <a:lstStyle/>
          <a:p>
            <a:r>
              <a:rPr lang="fr-FR" dirty="0"/>
              <a:t>Liste des capteurs à connecter: </a:t>
            </a:r>
          </a:p>
          <a:p>
            <a:endParaRPr lang="fr-FR" dirty="0"/>
          </a:p>
          <a:p>
            <a:endParaRPr lang="fr-FR" dirty="0"/>
          </a:p>
          <a:p>
            <a:endParaRPr lang="fr-FR" dirty="0"/>
          </a:p>
          <a:p>
            <a:endParaRPr lang="fr-FR" dirty="0"/>
          </a:p>
          <a:p>
            <a:r>
              <a:rPr lang="fr-FR" sz="1400" dirty="0"/>
              <a:t>Température/ humidité: </a:t>
            </a:r>
            <a:r>
              <a:rPr lang="fr-FR" sz="1400" dirty="0">
                <a:hlinkClick r:id="rId2"/>
              </a:rPr>
              <a:t>https://wiki.seeedstudio.com/Grove-TemptureAndHumidity_Sensor-High-Accuracy_AndMini-v1.0/</a:t>
            </a:r>
            <a:endParaRPr lang="fr-FR" sz="1400" dirty="0"/>
          </a:p>
          <a:p>
            <a:r>
              <a:rPr lang="fr-FR" sz="1400" dirty="0"/>
              <a:t>GPS: permet la localisation des véhicules: </a:t>
            </a:r>
            <a:r>
              <a:rPr lang="fr-FR" sz="1400" dirty="0">
                <a:hlinkClick r:id="rId3"/>
              </a:rPr>
              <a:t>https://wiki.seeedstudio.com/Grove-GPS/</a:t>
            </a:r>
            <a:endParaRPr lang="fr-FR" sz="1400" dirty="0"/>
          </a:p>
          <a:p>
            <a:r>
              <a:rPr lang="fr-FR" sz="1400" dirty="0"/>
              <a:t>Capteur luminosité : </a:t>
            </a:r>
            <a:r>
              <a:rPr lang="fr-FR" sz="1400" dirty="0">
                <a:hlinkClick r:id="rId4"/>
              </a:rPr>
              <a:t>https://wiki.seeedstudio.com/Grove-Sunlight_Sensor</a:t>
            </a:r>
            <a:endParaRPr lang="fr-FR" sz="1400" dirty="0"/>
          </a:p>
          <a:p>
            <a:r>
              <a:rPr lang="fr-FR" sz="1400" dirty="0"/>
              <a:t>Capteur de Gaz: </a:t>
            </a:r>
            <a:r>
              <a:rPr lang="fr-FR" sz="1400" dirty="0">
                <a:hlinkClick r:id="rId5"/>
              </a:rPr>
              <a:t>https://wiki.seeedstudio.com/Grove-Multichannel_Gas_Sensor</a:t>
            </a:r>
            <a:endParaRPr lang="fr-FR" sz="1400" dirty="0"/>
          </a:p>
          <a:p>
            <a:r>
              <a:rPr lang="fr-FR" sz="1400" dirty="0"/>
              <a:t>Lecteur de badges NFC/RFID Rc522: </a:t>
            </a:r>
            <a:r>
              <a:rPr lang="fr-FR" sz="1400" dirty="0">
                <a:hlinkClick r:id="rId6"/>
              </a:rPr>
              <a:t>http://www.handsontec.com/dataspecs/RC522.pdf</a:t>
            </a:r>
            <a:endParaRPr lang="fr-FR" sz="1400" dirty="0"/>
          </a:p>
          <a:p>
            <a:endParaRPr lang="fr-FR" sz="1400" dirty="0"/>
          </a:p>
          <a:p>
            <a:r>
              <a:rPr lang="fr-FR" sz="1400" b="1" i="1" u="sng" dirty="0"/>
              <a:t>Liste des actionneurs: </a:t>
            </a:r>
          </a:p>
          <a:p>
            <a:r>
              <a:rPr lang="fr-FR" sz="1400" dirty="0"/>
              <a:t>3 voyants </a:t>
            </a:r>
            <a:r>
              <a:rPr lang="fr-FR" sz="1400" dirty="0" err="1"/>
              <a:t>led</a:t>
            </a:r>
            <a:r>
              <a:rPr lang="fr-FR" sz="1400" dirty="0"/>
              <a:t> R/O/V permettant de signaler si l autorisation de démarrage est possible</a:t>
            </a:r>
          </a:p>
          <a:p>
            <a:r>
              <a:rPr lang="fr-FR" sz="1400" dirty="0"/>
              <a:t>1 contact piloté à la masse valider le démarrage du véhicule</a:t>
            </a:r>
          </a:p>
          <a:p>
            <a:r>
              <a:rPr lang="fr-FR" sz="1400" dirty="0"/>
              <a:t>1 buzzer (non </a:t>
            </a:r>
            <a:r>
              <a:rPr lang="fr-FR" sz="1400" dirty="0" err="1"/>
              <a:t>realisé</a:t>
            </a:r>
            <a:r>
              <a:rPr lang="fr-FR" sz="1400" dirty="0"/>
              <a:t> en 2023)</a:t>
            </a:r>
          </a:p>
          <a:p>
            <a:endParaRPr lang="fr-FR" sz="1400" dirty="0"/>
          </a:p>
          <a:p>
            <a:r>
              <a:rPr lang="fr-FR" sz="1400" dirty="0"/>
              <a:t> </a:t>
            </a:r>
            <a:endParaRPr lang="fr-FR" dirty="0"/>
          </a:p>
        </p:txBody>
      </p:sp>
      <p:pic>
        <p:nvPicPr>
          <p:cNvPr id="4" name="Image 3">
            <a:extLst>
              <a:ext uri="{FF2B5EF4-FFF2-40B4-BE49-F238E27FC236}">
                <a16:creationId xmlns:a16="http://schemas.microsoft.com/office/drawing/2014/main" id="{6E600B40-2385-9960-379E-1AF67B2E076B}"/>
              </a:ext>
            </a:extLst>
          </p:cNvPr>
          <p:cNvPicPr>
            <a:picLocks noChangeAspect="1"/>
          </p:cNvPicPr>
          <p:nvPr/>
        </p:nvPicPr>
        <p:blipFill>
          <a:blip r:embed="rId7"/>
          <a:stretch>
            <a:fillRect/>
          </a:stretch>
        </p:blipFill>
        <p:spPr>
          <a:xfrm>
            <a:off x="34737" y="1146706"/>
            <a:ext cx="1447782" cy="942820"/>
          </a:xfrm>
          <a:prstGeom prst="rect">
            <a:avLst/>
          </a:prstGeom>
        </p:spPr>
      </p:pic>
      <p:pic>
        <p:nvPicPr>
          <p:cNvPr id="9" name="Image 8">
            <a:extLst>
              <a:ext uri="{FF2B5EF4-FFF2-40B4-BE49-F238E27FC236}">
                <a16:creationId xmlns:a16="http://schemas.microsoft.com/office/drawing/2014/main" id="{2BDAAE0C-A68B-6D8E-93B6-28794C5C4597}"/>
              </a:ext>
            </a:extLst>
          </p:cNvPr>
          <p:cNvPicPr>
            <a:picLocks noChangeAspect="1"/>
          </p:cNvPicPr>
          <p:nvPr/>
        </p:nvPicPr>
        <p:blipFill>
          <a:blip r:embed="rId8"/>
          <a:stretch>
            <a:fillRect/>
          </a:stretch>
        </p:blipFill>
        <p:spPr>
          <a:xfrm>
            <a:off x="3493198" y="937598"/>
            <a:ext cx="1543733" cy="1330804"/>
          </a:xfrm>
          <a:prstGeom prst="rect">
            <a:avLst/>
          </a:prstGeom>
        </p:spPr>
      </p:pic>
      <p:pic>
        <p:nvPicPr>
          <p:cNvPr id="13" name="Image 12">
            <a:extLst>
              <a:ext uri="{FF2B5EF4-FFF2-40B4-BE49-F238E27FC236}">
                <a16:creationId xmlns:a16="http://schemas.microsoft.com/office/drawing/2014/main" id="{7E1ED8A4-A10B-C43D-7CFB-66FDB52D949A}"/>
              </a:ext>
            </a:extLst>
          </p:cNvPr>
          <p:cNvPicPr>
            <a:picLocks noChangeAspect="1"/>
          </p:cNvPicPr>
          <p:nvPr/>
        </p:nvPicPr>
        <p:blipFill>
          <a:blip r:embed="rId9"/>
          <a:stretch>
            <a:fillRect/>
          </a:stretch>
        </p:blipFill>
        <p:spPr>
          <a:xfrm>
            <a:off x="5135914" y="1146706"/>
            <a:ext cx="1427027" cy="818815"/>
          </a:xfrm>
          <a:prstGeom prst="rect">
            <a:avLst/>
          </a:prstGeom>
        </p:spPr>
      </p:pic>
      <p:pic>
        <p:nvPicPr>
          <p:cNvPr id="2052" name="Picture 4" descr="ElectroWorldFR Kit RFID RC522 Lecteur, Puce et Carte 13.56MHz SPI Compatible avec UNO et Raspberry DIY">
            <a:extLst>
              <a:ext uri="{FF2B5EF4-FFF2-40B4-BE49-F238E27FC236}">
                <a16:creationId xmlns:a16="http://schemas.microsoft.com/office/drawing/2014/main" id="{D32277A1-A5B0-C311-6711-33032FD308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38361" y="907033"/>
            <a:ext cx="1543733" cy="1204112"/>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EB579E0A-F6F4-27F4-B512-7D7885668043}"/>
              </a:ext>
            </a:extLst>
          </p:cNvPr>
          <p:cNvPicPr>
            <a:picLocks noChangeAspect="1"/>
          </p:cNvPicPr>
          <p:nvPr/>
        </p:nvPicPr>
        <p:blipFill>
          <a:blip r:embed="rId11"/>
          <a:stretch>
            <a:fillRect/>
          </a:stretch>
        </p:blipFill>
        <p:spPr>
          <a:xfrm>
            <a:off x="1683073" y="1166642"/>
            <a:ext cx="1619250" cy="933450"/>
          </a:xfrm>
          <a:prstGeom prst="rect">
            <a:avLst/>
          </a:prstGeom>
        </p:spPr>
      </p:pic>
    </p:spTree>
    <p:extLst>
      <p:ext uri="{BB962C8B-B14F-4D97-AF65-F5344CB8AC3E}">
        <p14:creationId xmlns:p14="http://schemas.microsoft.com/office/powerpoint/2010/main" val="811690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123478"/>
            <a:ext cx="8229600" cy="857250"/>
          </a:xfrm>
        </p:spPr>
        <p:txBody>
          <a:bodyPr>
            <a:normAutofit/>
          </a:bodyPr>
          <a:lstStyle/>
          <a:p>
            <a:r>
              <a:rPr lang="en-US" sz="2800" dirty="0"/>
              <a:t>La carte </a:t>
            </a:r>
            <a:r>
              <a:rPr lang="en-US" sz="2800" dirty="0" err="1"/>
              <a:t>metier</a:t>
            </a:r>
            <a:r>
              <a:rPr lang="en-US" sz="2800" dirty="0"/>
              <a:t> à </a:t>
            </a:r>
            <a:r>
              <a:rPr lang="en-US" sz="2800" dirty="0" err="1"/>
              <a:t>réaliser</a:t>
            </a:r>
            <a:r>
              <a:rPr lang="en-US" sz="2800" dirty="0"/>
              <a:t> au format </a:t>
            </a:r>
            <a:r>
              <a:rPr lang="en-US" sz="2800" dirty="0" err="1"/>
              <a:t>arduino</a:t>
            </a:r>
            <a:r>
              <a:rPr lang="en-US" sz="2800" dirty="0"/>
              <a:t>:</a:t>
            </a:r>
          </a:p>
        </p:txBody>
      </p:sp>
      <p:sp>
        <p:nvSpPr>
          <p:cNvPr id="14" name="ZoneTexte 13">
            <a:extLst>
              <a:ext uri="{FF2B5EF4-FFF2-40B4-BE49-F238E27FC236}">
                <a16:creationId xmlns:a16="http://schemas.microsoft.com/office/drawing/2014/main" id="{33023993-835A-B5A0-E688-48FD03BB88DB}"/>
              </a:ext>
            </a:extLst>
          </p:cNvPr>
          <p:cNvSpPr txBox="1"/>
          <p:nvPr/>
        </p:nvSpPr>
        <p:spPr>
          <a:xfrm>
            <a:off x="19114" y="843558"/>
            <a:ext cx="9017381" cy="1077218"/>
          </a:xfrm>
          <a:prstGeom prst="rect">
            <a:avLst/>
          </a:prstGeom>
          <a:noFill/>
        </p:spPr>
        <p:txBody>
          <a:bodyPr wrap="square">
            <a:spAutoFit/>
          </a:bodyPr>
          <a:lstStyle/>
          <a:p>
            <a:r>
              <a:rPr lang="fr-FR" dirty="0"/>
              <a:t>Zoom sur le lecteur de badge RC522: </a:t>
            </a:r>
          </a:p>
          <a:p>
            <a:endParaRPr lang="fr-FR" dirty="0"/>
          </a:p>
          <a:p>
            <a:endParaRPr lang="fr-FR" sz="1400" dirty="0"/>
          </a:p>
          <a:p>
            <a:r>
              <a:rPr lang="fr-FR" sz="1400" dirty="0"/>
              <a:t> </a:t>
            </a:r>
            <a:endParaRPr lang="fr-FR" dirty="0"/>
          </a:p>
        </p:txBody>
      </p:sp>
      <p:pic>
        <p:nvPicPr>
          <p:cNvPr id="2052" name="Picture 4" descr="ElectroWorldFR Kit RFID RC522 Lecteur, Puce et Carte 13.56MHz SPI Compatible avec UNO et Raspberry DIY">
            <a:extLst>
              <a:ext uri="{FF2B5EF4-FFF2-40B4-BE49-F238E27FC236}">
                <a16:creationId xmlns:a16="http://schemas.microsoft.com/office/drawing/2014/main" id="{D32277A1-A5B0-C311-6711-33032FD308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203598"/>
            <a:ext cx="1543733" cy="120411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5ADA3B52-397E-7975-9E94-60DFAE8DD192}"/>
              </a:ext>
            </a:extLst>
          </p:cNvPr>
          <p:cNvPicPr>
            <a:picLocks noChangeAspect="1"/>
          </p:cNvPicPr>
          <p:nvPr/>
        </p:nvPicPr>
        <p:blipFill>
          <a:blip r:embed="rId3"/>
          <a:stretch>
            <a:fillRect/>
          </a:stretch>
        </p:blipFill>
        <p:spPr>
          <a:xfrm>
            <a:off x="1985932" y="1419622"/>
            <a:ext cx="5382838" cy="3151898"/>
          </a:xfrm>
          <a:prstGeom prst="rect">
            <a:avLst/>
          </a:prstGeom>
        </p:spPr>
      </p:pic>
    </p:spTree>
    <p:extLst>
      <p:ext uri="{BB962C8B-B14F-4D97-AF65-F5344CB8AC3E}">
        <p14:creationId xmlns:p14="http://schemas.microsoft.com/office/powerpoint/2010/main" val="2412937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123478"/>
            <a:ext cx="8229600" cy="857250"/>
          </a:xfrm>
        </p:spPr>
        <p:txBody>
          <a:bodyPr>
            <a:normAutofit/>
          </a:bodyPr>
          <a:lstStyle/>
          <a:p>
            <a:r>
              <a:rPr lang="en-US" sz="2800" dirty="0"/>
              <a:t>La carte </a:t>
            </a:r>
            <a:r>
              <a:rPr lang="fr-FR" sz="2800" b="1" dirty="0"/>
              <a:t>ARM </a:t>
            </a:r>
            <a:r>
              <a:rPr lang="fr-FR" sz="2800" b="1" dirty="0" err="1"/>
              <a:t>mbed</a:t>
            </a:r>
            <a:r>
              <a:rPr lang="fr-FR" sz="2800" b="1" dirty="0"/>
              <a:t> Disco L072 </a:t>
            </a:r>
            <a:r>
              <a:rPr lang="fr-FR" sz="2800" b="1" dirty="0" err="1"/>
              <a:t>lora</a:t>
            </a:r>
            <a:endParaRPr lang="en-US" sz="2800" dirty="0"/>
          </a:p>
        </p:txBody>
      </p:sp>
      <p:sp>
        <p:nvSpPr>
          <p:cNvPr id="14" name="ZoneTexte 13">
            <a:extLst>
              <a:ext uri="{FF2B5EF4-FFF2-40B4-BE49-F238E27FC236}">
                <a16:creationId xmlns:a16="http://schemas.microsoft.com/office/drawing/2014/main" id="{33023993-835A-B5A0-E688-48FD03BB88DB}"/>
              </a:ext>
            </a:extLst>
          </p:cNvPr>
          <p:cNvSpPr txBox="1"/>
          <p:nvPr/>
        </p:nvSpPr>
        <p:spPr>
          <a:xfrm>
            <a:off x="3897817" y="899252"/>
            <a:ext cx="4747043" cy="3693319"/>
          </a:xfrm>
          <a:prstGeom prst="rect">
            <a:avLst/>
          </a:prstGeom>
          <a:noFill/>
        </p:spPr>
        <p:txBody>
          <a:bodyPr wrap="square">
            <a:spAutoFit/>
          </a:bodyPr>
          <a:lstStyle/>
          <a:p>
            <a:r>
              <a:rPr lang="fr-FR" dirty="0"/>
              <a:t>Proposition d’affectation des broches de la carte disco_L072 vers la carte métier pour la liaison des différents capteurs actionneurs.</a:t>
            </a:r>
          </a:p>
          <a:p>
            <a:endParaRPr lang="fr-FR" dirty="0"/>
          </a:p>
          <a:p>
            <a:r>
              <a:rPr lang="fr-FR" dirty="0"/>
              <a:t>La colonne carte </a:t>
            </a:r>
            <a:r>
              <a:rPr lang="fr-FR" dirty="0" err="1"/>
              <a:t>shield</a:t>
            </a:r>
            <a:r>
              <a:rPr lang="fr-FR" dirty="0"/>
              <a:t> désigne les connecteurs </a:t>
            </a:r>
            <a:r>
              <a:rPr lang="fr-FR" dirty="0" err="1"/>
              <a:t>grove</a:t>
            </a:r>
            <a:r>
              <a:rPr lang="fr-FR" dirty="0"/>
              <a:t> à utiliser</a:t>
            </a:r>
          </a:p>
          <a:p>
            <a:endParaRPr lang="fr-FR" dirty="0"/>
          </a:p>
          <a:p>
            <a:r>
              <a:rPr lang="fr-FR" dirty="0"/>
              <a:t>Prévoir 4 connecteurs </a:t>
            </a:r>
            <a:r>
              <a:rPr lang="fr-FR" dirty="0" err="1"/>
              <a:t>grove</a:t>
            </a:r>
            <a:r>
              <a:rPr lang="fr-FR" dirty="0"/>
              <a:t> pour I2C</a:t>
            </a:r>
          </a:p>
          <a:p>
            <a:r>
              <a:rPr lang="fr-FR" dirty="0"/>
              <a:t>Attention pour le routage du PCB, pensez à mirrorer l’empreinte du composant KL25Z et fait le routage de son connecteur coté TOP Elec</a:t>
            </a:r>
          </a:p>
          <a:p>
            <a:r>
              <a:rPr lang="fr-FR" dirty="0"/>
              <a:t>Poser un composant «</a:t>
            </a:r>
            <a:r>
              <a:rPr lang="fr-FR" dirty="0" err="1"/>
              <a:t>RECE</a:t>
            </a:r>
            <a:r>
              <a:rPr lang="fr-FR" dirty="0"/>
              <a:t> » non relié dans le </a:t>
            </a:r>
            <a:r>
              <a:rPr lang="fr-FR" dirty="0" err="1"/>
              <a:t>schématic</a:t>
            </a:r>
            <a:r>
              <a:rPr lang="fr-FR" dirty="0"/>
              <a:t> de design </a:t>
            </a:r>
            <a:r>
              <a:rPr lang="fr-FR" dirty="0" err="1"/>
              <a:t>spark</a:t>
            </a:r>
            <a:r>
              <a:rPr lang="fr-FR" dirty="0"/>
              <a:t> (servira à l antenne)</a:t>
            </a:r>
          </a:p>
        </p:txBody>
      </p:sp>
      <p:graphicFrame>
        <p:nvGraphicFramePr>
          <p:cNvPr id="3" name="Tableau 2">
            <a:extLst>
              <a:ext uri="{FF2B5EF4-FFF2-40B4-BE49-F238E27FC236}">
                <a16:creationId xmlns:a16="http://schemas.microsoft.com/office/drawing/2014/main" id="{0A50E347-C115-D4CC-EB37-1C9AA6A6298B}"/>
              </a:ext>
            </a:extLst>
          </p:cNvPr>
          <p:cNvGraphicFramePr>
            <a:graphicFrameLocks noGrp="1"/>
          </p:cNvGraphicFramePr>
          <p:nvPr>
            <p:extLst>
              <p:ext uri="{D42A27DB-BD31-4B8C-83A1-F6EECF244321}">
                <p14:modId xmlns:p14="http://schemas.microsoft.com/office/powerpoint/2010/main" val="511520863"/>
              </p:ext>
            </p:extLst>
          </p:nvPr>
        </p:nvGraphicFramePr>
        <p:xfrm>
          <a:off x="499139" y="874716"/>
          <a:ext cx="2488334" cy="3394067"/>
        </p:xfrm>
        <a:graphic>
          <a:graphicData uri="http://schemas.openxmlformats.org/drawingml/2006/table">
            <a:tbl>
              <a:tblPr>
                <a:tableStyleId>{5C22544A-7EE6-4342-B048-85BDC9FD1C3A}</a:tableStyleId>
              </a:tblPr>
              <a:tblGrid>
                <a:gridCol w="435277">
                  <a:extLst>
                    <a:ext uri="{9D8B030D-6E8A-4147-A177-3AD203B41FA5}">
                      <a16:colId xmlns:a16="http://schemas.microsoft.com/office/drawing/2014/main" val="575657351"/>
                    </a:ext>
                  </a:extLst>
                </a:gridCol>
                <a:gridCol w="435277">
                  <a:extLst>
                    <a:ext uri="{9D8B030D-6E8A-4147-A177-3AD203B41FA5}">
                      <a16:colId xmlns:a16="http://schemas.microsoft.com/office/drawing/2014/main" val="734360455"/>
                    </a:ext>
                  </a:extLst>
                </a:gridCol>
                <a:gridCol w="703698">
                  <a:extLst>
                    <a:ext uri="{9D8B030D-6E8A-4147-A177-3AD203B41FA5}">
                      <a16:colId xmlns:a16="http://schemas.microsoft.com/office/drawing/2014/main" val="557836063"/>
                    </a:ext>
                  </a:extLst>
                </a:gridCol>
                <a:gridCol w="914082">
                  <a:extLst>
                    <a:ext uri="{9D8B030D-6E8A-4147-A177-3AD203B41FA5}">
                      <a16:colId xmlns:a16="http://schemas.microsoft.com/office/drawing/2014/main" val="2808605764"/>
                    </a:ext>
                  </a:extLst>
                </a:gridCol>
              </a:tblGrid>
              <a:tr h="388485">
                <a:tc>
                  <a:txBody>
                    <a:bodyPr/>
                    <a:lstStyle/>
                    <a:p>
                      <a:pPr algn="l" fontAlgn="b"/>
                      <a:r>
                        <a:rPr lang="fr-FR" sz="600" u="none" strike="noStrike">
                          <a:effectLst/>
                        </a:rPr>
                        <a:t>brochage connecteur arduino shield</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connecteur carte shield</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049116220"/>
                  </a:ext>
                </a:extLst>
              </a:tr>
              <a:tr h="108819">
                <a:tc>
                  <a:txBody>
                    <a:bodyPr/>
                    <a:lstStyle/>
                    <a:p>
                      <a:pPr algn="l" fontAlgn="b"/>
                      <a:r>
                        <a:rPr lang="fr-FR" sz="600" u="none" strike="noStrike">
                          <a:effectLst/>
                        </a:rPr>
                        <a:t>role</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nom</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broche /shield</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968935103"/>
                  </a:ext>
                </a:extLst>
              </a:tr>
              <a:tr h="108819">
                <a:tc>
                  <a:txBody>
                    <a:bodyPr/>
                    <a:lstStyle/>
                    <a:p>
                      <a:pPr algn="l" fontAlgn="b"/>
                      <a:r>
                        <a:rPr lang="fr-FR" sz="600" u="none" strike="noStrike">
                          <a:effectLst/>
                        </a:rPr>
                        <a:t>I2C</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SCL</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D15/PB_8</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grove_4</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4277851514"/>
                  </a:ext>
                </a:extLst>
              </a:tr>
              <a:tr h="108819">
                <a:tc>
                  <a:txBody>
                    <a:bodyPr/>
                    <a:lstStyle/>
                    <a:p>
                      <a:pPr algn="l" fontAlgn="b"/>
                      <a:r>
                        <a:rPr lang="fr-FR" sz="600" u="none" strike="noStrike">
                          <a:effectLst/>
                        </a:rPr>
                        <a:t>I2C</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SDA</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D14/PB_9</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grove_3</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577382014"/>
                  </a:ext>
                </a:extLst>
              </a:tr>
              <a:tr h="108819">
                <a:tc>
                  <a:txBody>
                    <a:bodyPr/>
                    <a:lstStyle/>
                    <a:p>
                      <a:pPr algn="l" fontAlgn="b"/>
                      <a:r>
                        <a:rPr lang="fr-FR" sz="600" u="none" strike="noStrike">
                          <a:effectLst/>
                        </a:rPr>
                        <a:t>I2C</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GND</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grove_1</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2269663329"/>
                  </a:ext>
                </a:extLst>
              </a:tr>
              <a:tr h="108819">
                <a:tc>
                  <a:txBody>
                    <a:bodyPr/>
                    <a:lstStyle/>
                    <a:p>
                      <a:pPr algn="l" fontAlgn="b"/>
                      <a:r>
                        <a:rPr lang="fr-FR" sz="600" u="none" strike="noStrike">
                          <a:effectLst/>
                        </a:rPr>
                        <a:t>I2C</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5V</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grove_2</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461451115"/>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4258975050"/>
                  </a:ext>
                </a:extLst>
              </a:tr>
              <a:tr h="108819">
                <a:tc>
                  <a:txBody>
                    <a:bodyPr/>
                    <a:lstStyle/>
                    <a:p>
                      <a:pPr algn="l" fontAlgn="b"/>
                      <a:r>
                        <a:rPr lang="fr-FR" sz="600" u="none" strike="noStrike">
                          <a:effectLst/>
                        </a:rPr>
                        <a:t>GPS</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RX_UC</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PA_10/D2</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grove_4</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043456694"/>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TX_UC</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dirty="0">
                          <a:effectLst/>
                        </a:rPr>
                        <a:t>PA_9/D8</a:t>
                      </a:r>
                      <a:endParaRPr lang="fr-FR" sz="600" b="0" i="0" u="none" strike="noStrike" dirty="0">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grove3</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178531912"/>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dirty="0">
                          <a:effectLst/>
                        </a:rPr>
                        <a:t>3V3</a:t>
                      </a:r>
                      <a:endParaRPr lang="fr-FR" sz="600" b="0" i="0" u="none" strike="noStrike" dirty="0">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grove_2</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593638717"/>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gnd</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grove_1</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2862749624"/>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dirty="0">
                          <a:effectLst/>
                        </a:rPr>
                        <a:t> </a:t>
                      </a:r>
                      <a:endParaRPr lang="fr-FR" sz="600" b="0" i="0" u="none" strike="noStrike" dirty="0">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867649194"/>
                  </a:ext>
                </a:extLst>
              </a:tr>
              <a:tr h="108819">
                <a:tc>
                  <a:txBody>
                    <a:bodyPr/>
                    <a:lstStyle/>
                    <a:p>
                      <a:pPr algn="l" fontAlgn="b"/>
                      <a:r>
                        <a:rPr lang="fr-FR" sz="600" u="none" strike="noStrike">
                          <a:effectLst/>
                        </a:rPr>
                        <a:t>SPI</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SSEL/EN</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dirty="0">
                          <a:effectLst/>
                        </a:rPr>
                        <a:t>D9</a:t>
                      </a:r>
                      <a:endParaRPr lang="fr-FR" sz="600" b="0" i="0" u="none" strike="noStrike" dirty="0">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SIL_8</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759457260"/>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SCLK</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D3</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SIL_7</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4109632862"/>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MOSI</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D11</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SIL_6</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4105545050"/>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MISO</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D12</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SIL_5</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532098644"/>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RESET</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A0 /PA_0</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SIL_2</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2151012506"/>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GND</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SIL_3</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4081857041"/>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dirty="0">
                          <a:effectLst/>
                        </a:rPr>
                        <a:t>3V3</a:t>
                      </a:r>
                      <a:endParaRPr lang="fr-FR" sz="600" b="0" i="0" u="none" strike="noStrike" dirty="0">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SIL_1</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458894390"/>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741487121"/>
                  </a:ext>
                </a:extLst>
              </a:tr>
              <a:tr h="108819">
                <a:tc>
                  <a:txBody>
                    <a:bodyPr/>
                    <a:lstStyle/>
                    <a:p>
                      <a:pPr algn="l" fontAlgn="b"/>
                      <a:r>
                        <a:rPr lang="fr-FR" sz="600" u="none" strike="noStrike">
                          <a:effectLst/>
                        </a:rPr>
                        <a:t>LED_R</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D4</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093338898"/>
                  </a:ext>
                </a:extLst>
              </a:tr>
              <a:tr h="108819">
                <a:tc>
                  <a:txBody>
                    <a:bodyPr/>
                    <a:lstStyle/>
                    <a:p>
                      <a:pPr algn="l" fontAlgn="b"/>
                      <a:r>
                        <a:rPr lang="fr-FR" sz="600" u="none" strike="noStrike">
                          <a:effectLst/>
                        </a:rPr>
                        <a:t>LED_O</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D10</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4005333240"/>
                  </a:ext>
                </a:extLst>
              </a:tr>
              <a:tr h="108819">
                <a:tc>
                  <a:txBody>
                    <a:bodyPr/>
                    <a:lstStyle/>
                    <a:p>
                      <a:pPr algn="l" fontAlgn="b"/>
                      <a:r>
                        <a:rPr lang="fr-FR" sz="600" u="none" strike="noStrike">
                          <a:effectLst/>
                        </a:rPr>
                        <a:t>LED_V</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D5</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247309188"/>
                  </a:ext>
                </a:extLst>
              </a:tr>
              <a:tr h="108819">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297740094"/>
                  </a:ext>
                </a:extLst>
              </a:tr>
              <a:tr h="108819">
                <a:tc>
                  <a:txBody>
                    <a:bodyPr/>
                    <a:lstStyle/>
                    <a:p>
                      <a:pPr algn="l" fontAlgn="b"/>
                      <a:r>
                        <a:rPr lang="fr-FR" sz="600" u="none" strike="noStrike">
                          <a:effectLst/>
                        </a:rPr>
                        <a:t>MOSFET</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demarrage</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A2</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grove_3 et grove_4</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647453714"/>
                  </a:ext>
                </a:extLst>
              </a:tr>
              <a:tr h="196963">
                <a:tc>
                  <a:txBody>
                    <a:bodyPr/>
                    <a:lstStyle/>
                    <a:p>
                      <a:pPr algn="l" fontAlgn="b"/>
                      <a:r>
                        <a:rPr lang="fr-FR" sz="600" u="none" strike="noStrike">
                          <a:effectLst/>
                        </a:rPr>
                        <a:t>GND_dem</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GND_demarrage</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grove_1</a:t>
                      </a:r>
                      <a:endParaRPr lang="fr-FR" sz="600" b="0" i="0" u="none" strike="noStrike">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1306434681"/>
                  </a:ext>
                </a:extLst>
              </a:tr>
              <a:tr h="196963">
                <a:tc>
                  <a:txBody>
                    <a:bodyPr/>
                    <a:lstStyle/>
                    <a:p>
                      <a:pPr algn="l" fontAlgn="b"/>
                      <a:r>
                        <a:rPr lang="fr-FR" sz="600" u="none" strike="noStrike">
                          <a:effectLst/>
                        </a:rPr>
                        <a:t>VCC_DEM</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VCC_Demarrage</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a:effectLst/>
                        </a:rPr>
                        <a:t> </a:t>
                      </a:r>
                      <a:endParaRPr lang="fr-FR" sz="600" b="0" i="0" u="none" strike="noStrike">
                        <a:solidFill>
                          <a:srgbClr val="000000"/>
                        </a:solidFill>
                        <a:effectLst/>
                        <a:latin typeface="Calibri" panose="020F0502020204030204" pitchFamily="34" charset="0"/>
                      </a:endParaRPr>
                    </a:p>
                  </a:txBody>
                  <a:tcPr marL="5441" marR="5441" marT="5441" marB="0" anchor="b"/>
                </a:tc>
                <a:tc>
                  <a:txBody>
                    <a:bodyPr/>
                    <a:lstStyle/>
                    <a:p>
                      <a:pPr algn="l" fontAlgn="b"/>
                      <a:r>
                        <a:rPr lang="fr-FR" sz="600" u="none" strike="noStrike" dirty="0">
                          <a:effectLst/>
                        </a:rPr>
                        <a:t>Grove_2</a:t>
                      </a:r>
                      <a:endParaRPr lang="fr-FR" sz="600" b="0" i="0" u="none" strike="noStrike" dirty="0">
                        <a:solidFill>
                          <a:srgbClr val="000000"/>
                        </a:solidFill>
                        <a:effectLst/>
                        <a:latin typeface="Calibri" panose="020F0502020204030204" pitchFamily="34" charset="0"/>
                      </a:endParaRPr>
                    </a:p>
                  </a:txBody>
                  <a:tcPr marL="5441" marR="5441" marT="5441" marB="0" anchor="b"/>
                </a:tc>
                <a:extLst>
                  <a:ext uri="{0D108BD9-81ED-4DB2-BD59-A6C34878D82A}">
                    <a16:rowId xmlns:a16="http://schemas.microsoft.com/office/drawing/2014/main" val="3789085090"/>
                  </a:ext>
                </a:extLst>
              </a:tr>
            </a:tbl>
          </a:graphicData>
        </a:graphic>
      </p:graphicFrame>
    </p:spTree>
    <p:extLst>
      <p:ext uri="{BB962C8B-B14F-4D97-AF65-F5344CB8AC3E}">
        <p14:creationId xmlns:p14="http://schemas.microsoft.com/office/powerpoint/2010/main" val="1052021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123478"/>
            <a:ext cx="8229600" cy="857250"/>
          </a:xfrm>
        </p:spPr>
        <p:txBody>
          <a:bodyPr>
            <a:normAutofit/>
          </a:bodyPr>
          <a:lstStyle/>
          <a:p>
            <a:r>
              <a:rPr lang="en-US" sz="2800" dirty="0"/>
              <a:t>Le </a:t>
            </a:r>
            <a:r>
              <a:rPr lang="en-US" sz="2800" dirty="0" err="1"/>
              <a:t>principe</a:t>
            </a:r>
            <a:r>
              <a:rPr lang="en-US" sz="2800" dirty="0"/>
              <a:t> du </a:t>
            </a:r>
            <a:r>
              <a:rPr lang="en-US" sz="2800" dirty="0" err="1"/>
              <a:t>protocole</a:t>
            </a:r>
            <a:r>
              <a:rPr lang="en-US" sz="2800" dirty="0"/>
              <a:t> </a:t>
            </a:r>
            <a:r>
              <a:rPr lang="en-US" sz="2800" dirty="0" err="1"/>
              <a:t>loarawan</a:t>
            </a:r>
            <a:r>
              <a:rPr lang="en-US" sz="2800" dirty="0"/>
              <a:t> et </a:t>
            </a:r>
            <a:r>
              <a:rPr lang="en-US" sz="2800" dirty="0" err="1"/>
              <a:t>MQTT</a:t>
            </a:r>
            <a:r>
              <a:rPr lang="en-US" sz="2800" dirty="0"/>
              <a:t>:</a:t>
            </a:r>
          </a:p>
        </p:txBody>
      </p:sp>
      <p:sp>
        <p:nvSpPr>
          <p:cNvPr id="14" name="ZoneTexte 13">
            <a:extLst>
              <a:ext uri="{FF2B5EF4-FFF2-40B4-BE49-F238E27FC236}">
                <a16:creationId xmlns:a16="http://schemas.microsoft.com/office/drawing/2014/main" id="{33023993-835A-B5A0-E688-48FD03BB88DB}"/>
              </a:ext>
            </a:extLst>
          </p:cNvPr>
          <p:cNvSpPr txBox="1"/>
          <p:nvPr/>
        </p:nvSpPr>
        <p:spPr>
          <a:xfrm>
            <a:off x="414650" y="3151463"/>
            <a:ext cx="9017381" cy="738664"/>
          </a:xfrm>
          <a:prstGeom prst="rect">
            <a:avLst/>
          </a:prstGeom>
          <a:noFill/>
        </p:spPr>
        <p:txBody>
          <a:bodyPr wrap="square">
            <a:spAutoFit/>
          </a:bodyPr>
          <a:lstStyle/>
          <a:p>
            <a:endParaRPr lang="fr-FR" sz="1400" dirty="0"/>
          </a:p>
          <a:p>
            <a:endParaRPr lang="fr-FR" sz="1400" dirty="0"/>
          </a:p>
          <a:p>
            <a:r>
              <a:rPr lang="fr-FR" sz="1400" dirty="0"/>
              <a:t> </a:t>
            </a:r>
            <a:endParaRPr lang="fr-FR" dirty="0"/>
          </a:p>
        </p:txBody>
      </p:sp>
      <p:sp>
        <p:nvSpPr>
          <p:cNvPr id="3" name="Rectangle 2">
            <a:extLst>
              <a:ext uri="{FF2B5EF4-FFF2-40B4-BE49-F238E27FC236}">
                <a16:creationId xmlns:a16="http://schemas.microsoft.com/office/drawing/2014/main" id="{35E13B28-C77B-49DD-FA14-22B28AAB4E02}"/>
              </a:ext>
            </a:extLst>
          </p:cNvPr>
          <p:cNvSpPr>
            <a:spLocks noChangeArrowheads="1"/>
          </p:cNvSpPr>
          <p:nvPr/>
        </p:nvSpPr>
        <p:spPr bwMode="auto">
          <a:xfrm>
            <a:off x="0" y="824571"/>
            <a:ext cx="8929718" cy="9079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err="1">
                <a:ln>
                  <a:noFill/>
                </a:ln>
                <a:solidFill>
                  <a:srgbClr val="000000"/>
                </a:solidFill>
                <a:effectLst/>
                <a:latin typeface="+mj-lt"/>
                <a:ea typeface="Times New Roman" panose="02020603050405020304" pitchFamily="18" charset="0"/>
                <a:cs typeface="Times New Roman" panose="02020603050405020304" pitchFamily="18" charset="0"/>
              </a:rPr>
              <a:t>LoRaWAN</a:t>
            </a:r>
            <a:r>
              <a:rPr kumimoji="0" lang="fr-FR" altLang="fr-FR" sz="1400" b="0" i="0" u="none" strike="noStrike" cap="none" normalizeH="0" baseline="0" dirty="0">
                <a:ln>
                  <a:noFill/>
                </a:ln>
                <a:solidFill>
                  <a:srgbClr val="000000"/>
                </a:solidFill>
                <a:effectLst/>
                <a:latin typeface="+mj-lt"/>
                <a:ea typeface="Times New Roman" panose="02020603050405020304" pitchFamily="18" charset="0"/>
                <a:cs typeface="Times New Roman" panose="02020603050405020304" pitchFamily="18" charset="0"/>
              </a:rPr>
              <a:t> est une spécification de protocole basée sur la technologie LoRa développée par LoRa Alliance.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mj-lt"/>
                <a:ea typeface="Times New Roman" panose="02020603050405020304" pitchFamily="18" charset="0"/>
                <a:cs typeface="Times New Roman" panose="02020603050405020304" pitchFamily="18" charset="0"/>
              </a:rPr>
              <a:t> </a:t>
            </a:r>
            <a:r>
              <a:rPr kumimoji="0" lang="fr-FR" altLang="fr-FR" sz="1400" b="0" i="0" u="none" strike="noStrike" cap="none" normalizeH="0" baseline="0" dirty="0" err="1">
                <a:ln>
                  <a:noFill/>
                </a:ln>
                <a:solidFill>
                  <a:srgbClr val="000000"/>
                </a:solidFill>
                <a:effectLst/>
                <a:latin typeface="+mj-lt"/>
                <a:ea typeface="Times New Roman" panose="02020603050405020304" pitchFamily="18" charset="0"/>
                <a:cs typeface="Times New Roman" panose="02020603050405020304" pitchFamily="18" charset="0"/>
              </a:rPr>
              <a:t>LoRaWAN</a:t>
            </a:r>
            <a:r>
              <a:rPr kumimoji="0" lang="fr-FR" altLang="fr-FR" sz="1400" b="0" i="0" u="none" strike="noStrike" cap="none" normalizeH="0" baseline="0" dirty="0">
                <a:ln>
                  <a:noFill/>
                </a:ln>
                <a:solidFill>
                  <a:srgbClr val="000000"/>
                </a:solidFill>
                <a:effectLst/>
                <a:latin typeface="+mj-lt"/>
                <a:ea typeface="Times New Roman" panose="02020603050405020304" pitchFamily="18" charset="0"/>
                <a:cs typeface="Times New Roman" panose="02020603050405020304" pitchFamily="18" charset="0"/>
              </a:rPr>
              <a:t> cible les besoins de base de l'utilisation de LoRa pour l'IoT en fournissant l'adressage, le routage et la sécurité de la connexion de l’objet au réseau et le cryptage des échanges.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00000"/>
                </a:solidFill>
                <a:effectLst/>
                <a:latin typeface="+mj-lt"/>
                <a:ea typeface="Times New Roman" panose="02020603050405020304" pitchFamily="18" charset="0"/>
                <a:cs typeface="Times New Roman" panose="02020603050405020304" pitchFamily="18" charset="0"/>
              </a:rPr>
              <a:t>La topologie d'un réseau </a:t>
            </a:r>
            <a:r>
              <a:rPr kumimoji="0" lang="fr-FR" altLang="fr-FR" sz="1400" b="0" i="0" u="none" strike="noStrike" cap="none" normalizeH="0" baseline="0" dirty="0" err="1">
                <a:ln>
                  <a:noFill/>
                </a:ln>
                <a:solidFill>
                  <a:srgbClr val="000000"/>
                </a:solidFill>
                <a:effectLst/>
                <a:latin typeface="+mj-lt"/>
                <a:ea typeface="Times New Roman" panose="02020603050405020304" pitchFamily="18" charset="0"/>
                <a:cs typeface="Times New Roman" panose="02020603050405020304" pitchFamily="18" charset="0"/>
              </a:rPr>
              <a:t>LoRaWAN</a:t>
            </a:r>
            <a:r>
              <a:rPr kumimoji="0" lang="fr-FR" altLang="fr-FR" sz="1400" b="0" i="0" u="none" strike="noStrike" cap="none" normalizeH="0" baseline="0" dirty="0">
                <a:ln>
                  <a:noFill/>
                </a:ln>
                <a:solidFill>
                  <a:srgbClr val="000000"/>
                </a:solidFill>
                <a:effectLst/>
                <a:latin typeface="+mj-lt"/>
                <a:ea typeface="Times New Roman" panose="02020603050405020304" pitchFamily="18" charset="0"/>
                <a:cs typeface="Times New Roman" panose="02020603050405020304" pitchFamily="18" charset="0"/>
              </a:rPr>
              <a:t> comprend plusieurs éléments.</a:t>
            </a:r>
            <a:endParaRPr kumimoji="0" lang="fr-FR" altLang="fr-FR" sz="1400" b="0" i="0" u="none" strike="noStrike" cap="none" normalizeH="0" baseline="0" dirty="0">
              <a:ln>
                <a:noFill/>
              </a:ln>
              <a:solidFill>
                <a:schemeClr val="tx1"/>
              </a:solidFill>
              <a:effectLst/>
              <a:latin typeface="+mj-lt"/>
            </a:endParaRPr>
          </a:p>
        </p:txBody>
      </p:sp>
      <p:pic>
        <p:nvPicPr>
          <p:cNvPr id="4097" name="Image 3">
            <a:extLst>
              <a:ext uri="{FF2B5EF4-FFF2-40B4-BE49-F238E27FC236}">
                <a16:creationId xmlns:a16="http://schemas.microsoft.com/office/drawing/2014/main" id="{2859E0FE-39FA-DBA8-7B66-66B9B9C742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2388" t="29688" r="9970" b="25130"/>
          <a:stretch>
            <a:fillRect/>
          </a:stretch>
        </p:blipFill>
        <p:spPr bwMode="auto">
          <a:xfrm>
            <a:off x="1259632" y="2121043"/>
            <a:ext cx="5667375" cy="2133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71C84CE-8B3C-DEA2-3BEA-02C5FFB74415}"/>
              </a:ext>
            </a:extLst>
          </p:cNvPr>
          <p:cNvSpPr>
            <a:spLocks noChangeArrowheads="1"/>
          </p:cNvSpPr>
          <p:nvPr/>
        </p:nvSpPr>
        <p:spPr bwMode="auto">
          <a:xfrm>
            <a:off x="395536" y="48987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6774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F2B427-5C6F-944D-5255-4208692AB613}"/>
              </a:ext>
            </a:extLst>
          </p:cNvPr>
          <p:cNvSpPr>
            <a:spLocks noGrp="1"/>
          </p:cNvSpPr>
          <p:nvPr>
            <p:ph type="title"/>
          </p:nvPr>
        </p:nvSpPr>
        <p:spPr/>
        <p:txBody>
          <a:bodyPr/>
          <a:lstStyle/>
          <a:p>
            <a:r>
              <a:rPr lang="fr-FR" dirty="0"/>
              <a:t>Intégration de l’antenne sur le PCB</a:t>
            </a:r>
          </a:p>
        </p:txBody>
      </p:sp>
      <p:pic>
        <p:nvPicPr>
          <p:cNvPr id="6" name="Image 5">
            <a:extLst>
              <a:ext uri="{FF2B5EF4-FFF2-40B4-BE49-F238E27FC236}">
                <a16:creationId xmlns:a16="http://schemas.microsoft.com/office/drawing/2014/main" id="{BD111D0B-26E6-DBB6-CF9F-BA52D2F0DBFF}"/>
              </a:ext>
            </a:extLst>
          </p:cNvPr>
          <p:cNvPicPr>
            <a:picLocks noChangeAspect="1"/>
          </p:cNvPicPr>
          <p:nvPr/>
        </p:nvPicPr>
        <p:blipFill rotWithShape="1">
          <a:blip r:embed="rId2"/>
          <a:srcRect l="16537" t="34600" r="33463" b="20600"/>
          <a:stretch/>
        </p:blipFill>
        <p:spPr>
          <a:xfrm>
            <a:off x="467543" y="1063228"/>
            <a:ext cx="6136389" cy="3092697"/>
          </a:xfrm>
          <a:prstGeom prst="rect">
            <a:avLst/>
          </a:prstGeom>
        </p:spPr>
      </p:pic>
    </p:spTree>
    <p:extLst>
      <p:ext uri="{BB962C8B-B14F-4D97-AF65-F5344CB8AC3E}">
        <p14:creationId xmlns:p14="http://schemas.microsoft.com/office/powerpoint/2010/main" val="4225040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619672" y="1419622"/>
            <a:ext cx="6336704" cy="1569660"/>
          </a:xfrm>
          <a:prstGeom prst="rect">
            <a:avLst/>
          </a:prstGeom>
          <a:noFill/>
        </p:spPr>
        <p:txBody>
          <a:bodyPr wrap="square" rtlCol="0">
            <a:spAutoFit/>
          </a:bodyPr>
          <a:lstStyle/>
          <a:p>
            <a:r>
              <a:rPr lang="fr-FR" sz="4800" dirty="0"/>
              <a:t>Qu’est ce qu’une ville intelligente ? </a:t>
            </a:r>
          </a:p>
        </p:txBody>
      </p:sp>
    </p:spTree>
    <p:extLst>
      <p:ext uri="{BB962C8B-B14F-4D97-AF65-F5344CB8AC3E}">
        <p14:creationId xmlns:p14="http://schemas.microsoft.com/office/powerpoint/2010/main" val="700634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3428" y="129757"/>
            <a:ext cx="8229600" cy="481640"/>
          </a:xfrm>
        </p:spPr>
        <p:txBody>
          <a:bodyPr>
            <a:normAutofit fontScale="90000"/>
          </a:bodyPr>
          <a:lstStyle/>
          <a:p>
            <a:r>
              <a:rPr lang="en-US" sz="2800" dirty="0"/>
              <a:t>Le </a:t>
            </a:r>
            <a:r>
              <a:rPr lang="en-US" sz="2800" dirty="0" err="1"/>
              <a:t>principe</a:t>
            </a:r>
            <a:r>
              <a:rPr lang="en-US" sz="2800" dirty="0"/>
              <a:t> du </a:t>
            </a:r>
            <a:r>
              <a:rPr lang="en-US" sz="2800" dirty="0" err="1"/>
              <a:t>protocole</a:t>
            </a:r>
            <a:r>
              <a:rPr lang="en-US" sz="2800" dirty="0"/>
              <a:t> </a:t>
            </a:r>
            <a:r>
              <a:rPr lang="en-US" sz="2800" dirty="0" err="1"/>
              <a:t>loarawan</a:t>
            </a:r>
            <a:r>
              <a:rPr lang="en-US" sz="2800" dirty="0"/>
              <a:t> et </a:t>
            </a:r>
            <a:r>
              <a:rPr lang="en-US" sz="2800" dirty="0" err="1"/>
              <a:t>MQTT</a:t>
            </a:r>
            <a:r>
              <a:rPr lang="en-US" sz="2800" dirty="0"/>
              <a:t>:</a:t>
            </a:r>
          </a:p>
        </p:txBody>
      </p:sp>
      <p:sp>
        <p:nvSpPr>
          <p:cNvPr id="14" name="ZoneTexte 13">
            <a:extLst>
              <a:ext uri="{FF2B5EF4-FFF2-40B4-BE49-F238E27FC236}">
                <a16:creationId xmlns:a16="http://schemas.microsoft.com/office/drawing/2014/main" id="{33023993-835A-B5A0-E688-48FD03BB88DB}"/>
              </a:ext>
            </a:extLst>
          </p:cNvPr>
          <p:cNvSpPr txBox="1"/>
          <p:nvPr/>
        </p:nvSpPr>
        <p:spPr>
          <a:xfrm>
            <a:off x="414650" y="3151463"/>
            <a:ext cx="9017381" cy="738664"/>
          </a:xfrm>
          <a:prstGeom prst="rect">
            <a:avLst/>
          </a:prstGeom>
          <a:noFill/>
        </p:spPr>
        <p:txBody>
          <a:bodyPr wrap="square">
            <a:spAutoFit/>
          </a:bodyPr>
          <a:lstStyle/>
          <a:p>
            <a:endParaRPr lang="fr-FR" sz="1400" dirty="0"/>
          </a:p>
          <a:p>
            <a:endParaRPr lang="fr-FR" sz="1400" dirty="0"/>
          </a:p>
          <a:p>
            <a:r>
              <a:rPr lang="fr-FR" sz="1400" dirty="0"/>
              <a:t> </a:t>
            </a:r>
            <a:endParaRPr lang="fr-FR" dirty="0"/>
          </a:p>
        </p:txBody>
      </p:sp>
      <p:sp>
        <p:nvSpPr>
          <p:cNvPr id="5" name="Rectangle 3">
            <a:extLst>
              <a:ext uri="{FF2B5EF4-FFF2-40B4-BE49-F238E27FC236}">
                <a16:creationId xmlns:a16="http://schemas.microsoft.com/office/drawing/2014/main" id="{071C84CE-8B3C-DEA2-3BEA-02C5FFB74415}"/>
              </a:ext>
            </a:extLst>
          </p:cNvPr>
          <p:cNvSpPr>
            <a:spLocks noChangeArrowheads="1"/>
          </p:cNvSpPr>
          <p:nvPr/>
        </p:nvSpPr>
        <p:spPr bwMode="auto">
          <a:xfrm>
            <a:off x="395536" y="48987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FAF5952-7659-CAB6-765B-43044F090113}"/>
              </a:ext>
            </a:extLst>
          </p:cNvPr>
          <p:cNvSpPr>
            <a:spLocks noChangeArrowheads="1"/>
          </p:cNvSpPr>
          <p:nvPr/>
        </p:nvSpPr>
        <p:spPr bwMode="auto">
          <a:xfrm>
            <a:off x="0" y="3604208"/>
            <a:ext cx="8676456" cy="11541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err="1">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OTAA</a:t>
            </a:r>
            <a:r>
              <a:rPr kumimoji="0" lang="fr-FR" altLang="fr-FR" sz="1200" b="0" i="0" u="none" strike="noStrike" cap="none" normalizeH="0" baseline="0" dirty="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 est la méthode d'activation préférée car elle fournit le moyen le plus sûr de connecter des périphériques finaux à un serveur réseau. Ici les </a:t>
            </a:r>
            <a:r>
              <a:rPr kumimoji="0" lang="fr-FR" altLang="fr-FR" sz="1000" b="0" i="0" u="none" strike="noStrike" cap="none" normalizeH="0" baseline="0" dirty="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clefs de chiffrement sont obtenues par un échange avec le réseau, contrairement à l’</a:t>
            </a:r>
            <a:r>
              <a:rPr kumimoji="0" lang="fr-FR" altLang="fr-FR" sz="1000" b="1" i="0" u="none" strike="noStrike" cap="none" normalizeH="0" baseline="0" dirty="0" err="1">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ABP</a:t>
            </a:r>
            <a:r>
              <a:rPr kumimoji="0" lang="fr-FR" altLang="fr-FR" sz="1000" b="0" i="0" u="none" strike="noStrike" cap="none" normalizeH="0" baseline="0" dirty="0">
                <a:ln>
                  <a:noFill/>
                </a:ln>
                <a:solidFill>
                  <a:srgbClr val="222222"/>
                </a:solidFill>
                <a:effectLst/>
                <a:latin typeface="Arial" panose="020B0604020202020204" pitchFamily="34" charset="0"/>
                <a:ea typeface="Times New Roman" panose="02020603050405020304" pitchFamily="18" charset="0"/>
                <a:cs typeface="Arial" panose="020B0604020202020204" pitchFamily="34" charset="0"/>
              </a:rPr>
              <a:t> pour laquelle les clefs de chiffrement sont stockées dans les équipements.</a:t>
            </a:r>
            <a:r>
              <a:rPr kumimoji="0" lang="fr-FR" altLang="fr-FR"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Avant l’activation, l’objet connecté doit connaître et stocker (dans un fichier .</a:t>
            </a:r>
            <a:r>
              <a:rPr kumimoji="0" lang="fr-FR" altLang="fr-FR" sz="12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json</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ses </a:t>
            </a:r>
            <a:r>
              <a:rPr kumimoji="0" lang="fr-FR" altLang="fr-FR" sz="12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DevEUI</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(identifiant du composant), </a:t>
            </a:r>
            <a:r>
              <a:rPr kumimoji="0" lang="fr-FR" altLang="fr-FR" sz="12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AppEUI</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(identifiant de l’application ; une application peut contenir plusieurs </a:t>
            </a:r>
            <a:r>
              <a:rPr kumimoji="0" lang="fr-FR" altLang="fr-FR" sz="12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devices</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a:t>
            </a:r>
            <a:r>
              <a:rPr kumimoji="0" lang="fr-FR" altLang="fr-FR" sz="12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AppKey</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(clé de sécurité de l’application) fournis par le serveur réseau lors de l’enregistrement du composant.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Ces identifiants seront utilisés par le serveur pour identifier l’objet lors de la communication.</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3432E77B-DD7C-7F9A-91F6-9FC25EBCFBE4}"/>
              </a:ext>
            </a:extLst>
          </p:cNvPr>
          <p:cNvSpPr>
            <a:spLocks noChangeArrowheads="1"/>
          </p:cNvSpPr>
          <p:nvPr/>
        </p:nvSpPr>
        <p:spPr bwMode="auto">
          <a:xfrm>
            <a:off x="75952" y="980728"/>
            <a:ext cx="8506260" cy="26314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 </a:t>
            </a:r>
            <a:r>
              <a:rPr kumimoji="0" lang="fr-FR" altLang="fr-FR" sz="12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Device</a:t>
            </a:r>
            <a:r>
              <a:rPr kumimoji="0" lang="fr-FR" altLang="fr-FR"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ou Noeud final</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Les nœuds finaux sont des éléments tels que des capteurs, généralement situés à distance et qui communiquent avec les </a:t>
            </a:r>
            <a:r>
              <a:rPr kumimoji="0" lang="fr-FR" altLang="fr-FR" sz="12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Gateways</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en utilisant la modulation LoRa.</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 Gateway ou Concentrateur / passerelle</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les passerelles sont des points d’accès pour les nœuds finaux qui agrègent des données et les communiquent à un serveur de réseau central via des connexions IP standard.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Serveur de réseau </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Le serveur de réseau LoRa agit pour éliminer les paquets en double, gère la sécurité et les débits de données. Exemple : </a:t>
            </a:r>
            <a:r>
              <a:rPr kumimoji="0" lang="fr-FR" altLang="fr-FR"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kumimoji="0" lang="fr-FR" altLang="fr-FR" sz="12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Things</a:t>
            </a:r>
            <a:r>
              <a:rPr kumimoji="0" lang="fr-FR" altLang="fr-FR"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network</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est un serveur réseau Open source donc gratuit, contrairement à Bouygues ou Orange qui nécessitent un abonnement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Serveurs d’applications</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les serveurs d'applications gèrent la sécurité de la charge utile et effectuent des analyses pour utiliser les données du capteur. Exemple : </a:t>
            </a:r>
            <a:r>
              <a:rPr kumimoji="0" lang="fr-FR" altLang="fr-FR"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Cayenne</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fonctionne comme un serveur d'application interne car elle permet de décoder un </a:t>
            </a:r>
            <a:r>
              <a:rPr kumimoji="0" lang="fr-FR" altLang="fr-FR" sz="12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payload</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(trame), alors que </a:t>
            </a:r>
            <a:r>
              <a:rPr kumimoji="0" lang="fr-FR" altLang="fr-FR"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Node-</a:t>
            </a:r>
            <a:r>
              <a:rPr kumimoji="0" lang="fr-FR" altLang="fr-FR" sz="12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red</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est un serveur d’application externe permettant de récupérer les données arrivant au serveur réseau et de les stocker dans une base de données.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Serveurs d’activations : </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 nœud final doit être activé avant de pouvoir communiquer avec le serveur de réseau. 4</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Il existe 2 méthodes pour activer un composant dans un serveur </a:t>
            </a:r>
            <a:r>
              <a:rPr kumimoji="0" lang="fr-FR" altLang="fr-FR" sz="12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LoRaWAN</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 méthode </a:t>
            </a:r>
            <a:r>
              <a:rPr kumimoji="0" lang="fr-FR" altLang="fr-FR" sz="12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OTAA</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(Over-The-Air-Activation) et la </a:t>
            </a:r>
            <a:r>
              <a:rPr kumimoji="0" lang="fr-FR" altLang="fr-FR" sz="12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ABP</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(Activation-By-</a:t>
            </a:r>
            <a:r>
              <a:rPr kumimoji="0" lang="fr-FR" altLang="fr-FR" sz="1200" b="0"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Personalisation</a:t>
            </a:r>
            <a:r>
              <a:rPr kumimoji="0" lang="fr-FR" altLang="fr-FR" sz="12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7181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30832" y="123825"/>
            <a:ext cx="8229600" cy="857250"/>
          </a:xfrm>
        </p:spPr>
        <p:txBody>
          <a:bodyPr>
            <a:normAutofit/>
          </a:bodyPr>
          <a:lstStyle/>
          <a:p>
            <a:r>
              <a:rPr lang="en-US" sz="2800" dirty="0"/>
              <a:t>Le </a:t>
            </a:r>
            <a:r>
              <a:rPr lang="en-US" sz="2800" dirty="0" err="1"/>
              <a:t>Protocole</a:t>
            </a:r>
            <a:r>
              <a:rPr lang="en-US" sz="2800" dirty="0"/>
              <a:t> MQTT </a:t>
            </a:r>
            <a:r>
              <a:rPr lang="en-US" sz="2200" dirty="0"/>
              <a:t>(Message Queue Telemetry Transport)</a:t>
            </a:r>
            <a:endParaRPr lang="en-US" dirty="0"/>
          </a:p>
        </p:txBody>
      </p:sp>
      <p:sp>
        <p:nvSpPr>
          <p:cNvPr id="3" name="ZoneTexte 2"/>
          <p:cNvSpPr txBox="1"/>
          <p:nvPr/>
        </p:nvSpPr>
        <p:spPr>
          <a:xfrm>
            <a:off x="395536" y="1059582"/>
            <a:ext cx="8496944" cy="2800767"/>
          </a:xfrm>
          <a:prstGeom prst="rect">
            <a:avLst/>
          </a:prstGeom>
          <a:noFill/>
        </p:spPr>
        <p:txBody>
          <a:bodyPr wrap="square" rtlCol="0">
            <a:spAutoFit/>
          </a:bodyPr>
          <a:lstStyle/>
          <a:p>
            <a:pPr>
              <a:buFont typeface="Arial" pitchFamily="34" charset="0"/>
              <a:buChar char="•"/>
            </a:pPr>
            <a:r>
              <a:rPr lang="fr-FR" sz="1600" dirty="0"/>
              <a:t> MQTT est un protocole machine to machine (M2M) utilisé pour l’</a:t>
            </a:r>
            <a:r>
              <a:rPr lang="fr-FR" sz="1600" dirty="0" err="1"/>
              <a:t>IoT</a:t>
            </a:r>
            <a:r>
              <a:rPr lang="fr-FR" sz="1600" dirty="0"/>
              <a:t> (Internet des objets). </a:t>
            </a:r>
          </a:p>
          <a:p>
            <a:pPr>
              <a:buFont typeface="Arial" pitchFamily="34" charset="0"/>
              <a:buChar char="•"/>
            </a:pPr>
            <a:r>
              <a:rPr lang="fr-FR" sz="1600" dirty="0"/>
              <a:t> MQTT est un service de </a:t>
            </a:r>
            <a:r>
              <a:rPr lang="fr-FR" sz="1600" b="1" dirty="0"/>
              <a:t>messagerie</a:t>
            </a:r>
            <a:r>
              <a:rPr lang="fr-FR" sz="1600" dirty="0"/>
              <a:t> basé sur la couche </a:t>
            </a:r>
            <a:r>
              <a:rPr lang="fr-FR" sz="1600" b="1" dirty="0"/>
              <a:t>transport TCP/IP</a:t>
            </a:r>
          </a:p>
          <a:p>
            <a:pPr>
              <a:buFont typeface="Arial" pitchFamily="34" charset="0"/>
              <a:buChar char="•"/>
            </a:pPr>
            <a:r>
              <a:rPr lang="fr-FR" sz="1600" dirty="0"/>
              <a:t> Depuis 2014, standard OASIS</a:t>
            </a:r>
          </a:p>
          <a:p>
            <a:pPr>
              <a:buFont typeface="Arial" pitchFamily="34" charset="0"/>
              <a:buChar char="•"/>
            </a:pPr>
            <a:r>
              <a:rPr lang="fr-FR" sz="1600" dirty="0"/>
              <a:t> Conçu pour être très léger et pour utiliser une bande passante réseau minime.</a:t>
            </a:r>
          </a:p>
          <a:p>
            <a:pPr>
              <a:buFont typeface="Arial" pitchFamily="34" charset="0"/>
              <a:buChar char="•"/>
            </a:pPr>
            <a:r>
              <a:rPr lang="fr-FR" sz="1600" dirty="0"/>
              <a:t> Les messages sont envoyés par des </a:t>
            </a:r>
            <a:r>
              <a:rPr lang="fr-FR" sz="1600" b="1" dirty="0"/>
              <a:t>publieurs</a:t>
            </a:r>
            <a:r>
              <a:rPr lang="fr-FR" sz="1600" dirty="0"/>
              <a:t> (les </a:t>
            </a:r>
            <a:r>
              <a:rPr lang="fr-FR" sz="1600" dirty="0" err="1"/>
              <a:t>publishers</a:t>
            </a:r>
            <a:r>
              <a:rPr lang="fr-FR" sz="1600" dirty="0"/>
              <a:t>) sur un </a:t>
            </a:r>
            <a:r>
              <a:rPr lang="fr-FR" sz="1600" b="1" dirty="0"/>
              <a:t>canal</a:t>
            </a:r>
            <a:r>
              <a:rPr lang="fr-FR" sz="1600" dirty="0"/>
              <a:t> (une chaîne d’information) appelé </a:t>
            </a:r>
            <a:r>
              <a:rPr lang="fr-FR" sz="1600" dirty="0" err="1"/>
              <a:t>Topic</a:t>
            </a:r>
            <a:r>
              <a:rPr lang="fr-FR" sz="1600" dirty="0"/>
              <a:t>. </a:t>
            </a:r>
          </a:p>
          <a:p>
            <a:pPr>
              <a:buFont typeface="Arial" pitchFamily="34" charset="0"/>
              <a:buChar char="•"/>
            </a:pPr>
            <a:r>
              <a:rPr lang="fr-FR" sz="1600" dirty="0"/>
              <a:t> Ces messages peuvent être lus par les </a:t>
            </a:r>
            <a:r>
              <a:rPr lang="fr-FR" sz="1600" b="1" dirty="0"/>
              <a:t>souscripteurs</a:t>
            </a:r>
            <a:r>
              <a:rPr lang="fr-FR" sz="1600" dirty="0"/>
              <a:t> (les </a:t>
            </a:r>
            <a:r>
              <a:rPr lang="fr-FR" sz="1600" dirty="0" err="1"/>
              <a:t>subscribers</a:t>
            </a:r>
            <a:r>
              <a:rPr lang="fr-FR" sz="1600" dirty="0"/>
              <a:t>) qui surveillent certains </a:t>
            </a:r>
            <a:r>
              <a:rPr lang="fr-FR" sz="1600" dirty="0" err="1"/>
              <a:t>Topics</a:t>
            </a:r>
            <a:r>
              <a:rPr lang="fr-FR" sz="1600" dirty="0"/>
              <a:t>. Un serveur (Broker) se charge de faire la liaison entre les publieurs et les souscripteurs.</a:t>
            </a:r>
          </a:p>
          <a:p>
            <a:pPr>
              <a:buFont typeface="Arial" pitchFamily="34" charset="0"/>
              <a:buChar char="•"/>
            </a:pPr>
            <a:r>
              <a:rPr lang="fr-FR" sz="1600" dirty="0"/>
              <a:t> Support de la QOS</a:t>
            </a:r>
          </a:p>
          <a:p>
            <a:pPr>
              <a:buFont typeface="Arial" pitchFamily="34" charset="0"/>
              <a:buChar char="•"/>
            </a:pPr>
            <a:r>
              <a:rPr lang="fr-FR" sz="1600" dirty="0"/>
              <a:t> Taille des paquets de 2 </a:t>
            </a:r>
            <a:r>
              <a:rPr lang="fr-FR" sz="1600" dirty="0" err="1"/>
              <a:t>bytes</a:t>
            </a:r>
            <a:r>
              <a:rPr lang="fr-FR" sz="1600" dirty="0"/>
              <a:t> à 256Mbytes.</a:t>
            </a:r>
          </a:p>
          <a:p>
            <a:pPr>
              <a:buFont typeface="Arial" pitchFamily="34" charset="0"/>
              <a:buChar char="•"/>
            </a:pPr>
            <a:r>
              <a:rPr lang="fr-FR" sz="1600" dirty="0"/>
              <a:t> Plus de détails sur </a:t>
            </a:r>
            <a:r>
              <a:rPr lang="fr-FR" sz="1500" dirty="0">
                <a:hlinkClick r:id="rId3"/>
              </a:rPr>
              <a:t>http://www.ibm.com/developerworks/library/ws-mqtt/</a:t>
            </a:r>
            <a:endParaRPr lang="en-US" sz="1500" dirty="0"/>
          </a:p>
        </p:txBody>
      </p:sp>
      <p:pic>
        <p:nvPicPr>
          <p:cNvPr id="2050" name="Picture 2" descr="mqtt_logo_250px"/>
          <p:cNvPicPr>
            <a:picLocks noChangeAspect="1" noChangeArrowheads="1"/>
          </p:cNvPicPr>
          <p:nvPr/>
        </p:nvPicPr>
        <p:blipFill>
          <a:blip r:embed="rId4" cstate="print"/>
          <a:srcRect/>
          <a:stretch>
            <a:fillRect/>
          </a:stretch>
        </p:blipFill>
        <p:spPr bwMode="auto">
          <a:xfrm>
            <a:off x="6516216" y="3147814"/>
            <a:ext cx="2093218" cy="1456881"/>
          </a:xfrm>
          <a:prstGeom prst="rect">
            <a:avLst/>
          </a:prstGeom>
          <a:noFill/>
        </p:spPr>
      </p:pic>
      <p:sp>
        <p:nvSpPr>
          <p:cNvPr id="4" name="ZoneTexte 3"/>
          <p:cNvSpPr txBox="1"/>
          <p:nvPr/>
        </p:nvSpPr>
        <p:spPr>
          <a:xfrm rot="1574054">
            <a:off x="6957874" y="3484867"/>
            <a:ext cx="936104" cy="261610"/>
          </a:xfrm>
          <a:prstGeom prst="rect">
            <a:avLst/>
          </a:prstGeom>
          <a:noFill/>
        </p:spPr>
        <p:txBody>
          <a:bodyPr wrap="square" rtlCol="0">
            <a:spAutoFit/>
          </a:bodyPr>
          <a:lstStyle/>
          <a:p>
            <a:r>
              <a:rPr lang="fr-FR" sz="1100" b="1" dirty="0" err="1"/>
              <a:t>topic</a:t>
            </a:r>
            <a:endParaRPr lang="fr-FR" sz="1100" b="1" dirty="0"/>
          </a:p>
        </p:txBody>
      </p:sp>
    </p:spTree>
    <p:extLst>
      <p:ext uri="{BB962C8B-B14F-4D97-AF65-F5344CB8AC3E}">
        <p14:creationId xmlns:p14="http://schemas.microsoft.com/office/powerpoint/2010/main" val="2605620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30832" y="123825"/>
            <a:ext cx="8229600" cy="857250"/>
          </a:xfrm>
        </p:spPr>
        <p:txBody>
          <a:bodyPr>
            <a:normAutofit/>
          </a:bodyPr>
          <a:lstStyle/>
          <a:p>
            <a:r>
              <a:rPr lang="en-US" sz="2800" dirty="0"/>
              <a:t>Le </a:t>
            </a:r>
            <a:r>
              <a:rPr lang="en-US" sz="2800" dirty="0" err="1"/>
              <a:t>Protocole</a:t>
            </a:r>
            <a:r>
              <a:rPr lang="en-US" sz="2800" dirty="0"/>
              <a:t> MQTT </a:t>
            </a:r>
            <a:r>
              <a:rPr lang="en-US" sz="2200" dirty="0"/>
              <a:t>(Message Queue Telemetry Transport)</a:t>
            </a:r>
            <a:endParaRPr lang="en-US" dirty="0"/>
          </a:p>
        </p:txBody>
      </p:sp>
      <p:sp>
        <p:nvSpPr>
          <p:cNvPr id="3" name="ZoneTexte 2"/>
          <p:cNvSpPr txBox="1"/>
          <p:nvPr/>
        </p:nvSpPr>
        <p:spPr>
          <a:xfrm>
            <a:off x="395536" y="1059582"/>
            <a:ext cx="8496944" cy="338554"/>
          </a:xfrm>
          <a:prstGeom prst="rect">
            <a:avLst/>
          </a:prstGeom>
          <a:noFill/>
        </p:spPr>
        <p:txBody>
          <a:bodyPr wrap="square" rtlCol="0">
            <a:spAutoFit/>
          </a:bodyPr>
          <a:lstStyle/>
          <a:p>
            <a:pPr>
              <a:buFont typeface="Arial" pitchFamily="34" charset="0"/>
              <a:buChar char="•"/>
            </a:pPr>
            <a:r>
              <a:rPr lang="fr-FR" sz="1600" dirty="0"/>
              <a:t> </a:t>
            </a:r>
            <a:endParaRPr lang="en-US" sz="1500" dirty="0"/>
          </a:p>
        </p:txBody>
      </p:sp>
      <p:pic>
        <p:nvPicPr>
          <p:cNvPr id="2050" name="Picture 2" descr="mqtt_logo_250px"/>
          <p:cNvPicPr>
            <a:picLocks noChangeAspect="1" noChangeArrowheads="1"/>
          </p:cNvPicPr>
          <p:nvPr/>
        </p:nvPicPr>
        <p:blipFill>
          <a:blip r:embed="rId3" cstate="print"/>
          <a:srcRect/>
          <a:stretch>
            <a:fillRect/>
          </a:stretch>
        </p:blipFill>
        <p:spPr bwMode="auto">
          <a:xfrm>
            <a:off x="6385768" y="1707654"/>
            <a:ext cx="2093218" cy="1456881"/>
          </a:xfrm>
          <a:prstGeom prst="rect">
            <a:avLst/>
          </a:prstGeom>
          <a:noFill/>
        </p:spPr>
      </p:pic>
      <p:sp>
        <p:nvSpPr>
          <p:cNvPr id="4" name="ZoneTexte 3"/>
          <p:cNvSpPr txBox="1"/>
          <p:nvPr/>
        </p:nvSpPr>
        <p:spPr>
          <a:xfrm rot="1574054">
            <a:off x="6827426" y="2044707"/>
            <a:ext cx="936104" cy="261610"/>
          </a:xfrm>
          <a:prstGeom prst="rect">
            <a:avLst/>
          </a:prstGeom>
          <a:noFill/>
        </p:spPr>
        <p:txBody>
          <a:bodyPr wrap="square" rtlCol="0">
            <a:spAutoFit/>
          </a:bodyPr>
          <a:lstStyle/>
          <a:p>
            <a:r>
              <a:rPr lang="fr-FR" sz="1100" b="1" dirty="0" err="1"/>
              <a:t>topic</a:t>
            </a:r>
            <a:endParaRPr lang="fr-FR" sz="1100" b="1" dirty="0"/>
          </a:p>
        </p:txBody>
      </p:sp>
      <p:pic>
        <p:nvPicPr>
          <p:cNvPr id="6146" name="Picture 2" descr="Publish Subscribe">
            <a:extLst>
              <a:ext uri="{FF2B5EF4-FFF2-40B4-BE49-F238E27FC236}">
                <a16:creationId xmlns:a16="http://schemas.microsoft.com/office/drawing/2014/main" id="{40AF5080-8F46-6FE6-A5C4-F8DFE994A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228859"/>
            <a:ext cx="4876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434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123478"/>
            <a:ext cx="8229600" cy="857250"/>
          </a:xfrm>
        </p:spPr>
        <p:txBody>
          <a:bodyPr>
            <a:normAutofit/>
          </a:bodyPr>
          <a:lstStyle/>
          <a:p>
            <a:r>
              <a:rPr lang="en-US" sz="2800" dirty="0"/>
              <a:t>Les </a:t>
            </a:r>
            <a:r>
              <a:rPr lang="en-US" sz="2800" dirty="0" err="1"/>
              <a:t>différentes</a:t>
            </a:r>
            <a:r>
              <a:rPr lang="en-US" sz="2800" dirty="0"/>
              <a:t> étapes de la SAE </a:t>
            </a:r>
            <a:r>
              <a:rPr lang="en-US" sz="2800" dirty="0" err="1"/>
              <a:t>Lorawan</a:t>
            </a:r>
            <a:endParaRPr lang="en-US" sz="2800" dirty="0"/>
          </a:p>
        </p:txBody>
      </p:sp>
      <p:sp>
        <p:nvSpPr>
          <p:cNvPr id="3" name="ZoneTexte 2"/>
          <p:cNvSpPr txBox="1"/>
          <p:nvPr/>
        </p:nvSpPr>
        <p:spPr>
          <a:xfrm>
            <a:off x="539552" y="980728"/>
            <a:ext cx="8352928" cy="3693319"/>
          </a:xfrm>
          <a:prstGeom prst="rect">
            <a:avLst/>
          </a:prstGeom>
          <a:noFill/>
        </p:spPr>
        <p:txBody>
          <a:bodyPr wrap="square" rtlCol="0">
            <a:spAutoFit/>
          </a:bodyPr>
          <a:lstStyle/>
          <a:p>
            <a:pPr marL="342900" lvl="0" indent="-342900">
              <a:buFont typeface="+mj-lt"/>
              <a:buAutoNum type="arabicPeriod"/>
            </a:pPr>
            <a:r>
              <a:rPr lang="fr-FR" sz="1600" dirty="0">
                <a:solidFill>
                  <a:srgbClr val="0070C0"/>
                </a:solidFill>
              </a:rPr>
              <a:t>Prise en main du serveur d’activation et du serveur de réseau </a:t>
            </a:r>
            <a:r>
              <a:rPr lang="fr-FR" sz="1600" dirty="0" err="1">
                <a:solidFill>
                  <a:srgbClr val="0070C0"/>
                </a:solidFill>
              </a:rPr>
              <a:t>TheThingsNetwork</a:t>
            </a:r>
            <a:endParaRPr lang="fr-FR" sz="1600" dirty="0">
              <a:solidFill>
                <a:srgbClr val="0070C0"/>
              </a:solidFill>
            </a:endParaRPr>
          </a:p>
          <a:p>
            <a:pPr marL="800100" lvl="1" indent="-342900">
              <a:buFont typeface="Arial" pitchFamily="34" charset="0"/>
              <a:buChar char="•"/>
            </a:pPr>
            <a:r>
              <a:rPr lang="fr-FR" sz="1400" dirty="0">
                <a:solidFill>
                  <a:srgbClr val="0070C0"/>
                </a:solidFill>
              </a:rPr>
              <a:t>Education sur la plateforme</a:t>
            </a:r>
          </a:p>
          <a:p>
            <a:pPr marL="800100" lvl="1" indent="-342900">
              <a:buFont typeface="Arial" pitchFamily="34" charset="0"/>
              <a:buChar char="•"/>
            </a:pPr>
            <a:r>
              <a:rPr lang="fr-FR" sz="1400" dirty="0">
                <a:solidFill>
                  <a:srgbClr val="0070C0"/>
                </a:solidFill>
              </a:rPr>
              <a:t>Ouverture d’un compte et </a:t>
            </a:r>
            <a:r>
              <a:rPr lang="fr-FR" sz="1400" dirty="0" err="1">
                <a:solidFill>
                  <a:srgbClr val="0070C0"/>
                </a:solidFill>
              </a:rPr>
              <a:t>creation</a:t>
            </a:r>
            <a:r>
              <a:rPr lang="fr-FR" sz="1400" dirty="0">
                <a:solidFill>
                  <a:srgbClr val="0070C0"/>
                </a:solidFill>
              </a:rPr>
              <a:t> d’un environnement pour la connexion d’un </a:t>
            </a:r>
            <a:r>
              <a:rPr lang="fr-FR" sz="1400" dirty="0" err="1">
                <a:solidFill>
                  <a:srgbClr val="0070C0"/>
                </a:solidFill>
              </a:rPr>
              <a:t>device</a:t>
            </a:r>
            <a:r>
              <a:rPr lang="fr-FR" sz="1400" dirty="0">
                <a:solidFill>
                  <a:srgbClr val="0070C0"/>
                </a:solidFill>
              </a:rPr>
              <a:t> </a:t>
            </a:r>
          </a:p>
          <a:p>
            <a:pPr marL="342900" lvl="0" indent="-342900">
              <a:buFont typeface="+mj-lt"/>
              <a:buAutoNum type="arabicPeriod"/>
            </a:pPr>
            <a:r>
              <a:rPr lang="fr-FR" sz="1600" dirty="0">
                <a:solidFill>
                  <a:srgbClr val="0070C0"/>
                </a:solidFill>
              </a:rPr>
              <a:t>Connection de la carte </a:t>
            </a:r>
            <a:r>
              <a:rPr lang="fr-FR" sz="1600" dirty="0" err="1">
                <a:solidFill>
                  <a:srgbClr val="0070C0"/>
                </a:solidFill>
              </a:rPr>
              <a:t>mBED</a:t>
            </a:r>
            <a:r>
              <a:rPr lang="fr-FR" sz="1600" dirty="0">
                <a:solidFill>
                  <a:srgbClr val="0070C0"/>
                </a:solidFill>
              </a:rPr>
              <a:t> à la plateforme </a:t>
            </a:r>
            <a:r>
              <a:rPr lang="fr-FR" sz="1600" dirty="0" err="1">
                <a:solidFill>
                  <a:srgbClr val="0070C0"/>
                </a:solidFill>
              </a:rPr>
              <a:t>TheThingsNetwork</a:t>
            </a:r>
            <a:endParaRPr lang="fr-FR" sz="1600" dirty="0">
              <a:solidFill>
                <a:srgbClr val="0070C0"/>
              </a:solidFill>
            </a:endParaRPr>
          </a:p>
          <a:p>
            <a:pPr marL="342900" lvl="0" indent="-342900">
              <a:buFont typeface="+mj-lt"/>
              <a:buAutoNum type="arabicPeriod"/>
            </a:pPr>
            <a:r>
              <a:rPr lang="fr-FR" sz="1600" dirty="0">
                <a:solidFill>
                  <a:srgbClr val="0070C0"/>
                </a:solidFill>
              </a:rPr>
              <a:t>Mise en place de différents scénarios de récupération et d’analyse des données en provenance de la carte </a:t>
            </a:r>
            <a:r>
              <a:rPr lang="fr-FR" sz="1600" dirty="0" err="1">
                <a:solidFill>
                  <a:srgbClr val="0070C0"/>
                </a:solidFill>
              </a:rPr>
              <a:t>mBED</a:t>
            </a:r>
            <a:r>
              <a:rPr lang="fr-FR" sz="1600" dirty="0">
                <a:solidFill>
                  <a:srgbClr val="0070C0"/>
                </a:solidFill>
              </a:rPr>
              <a:t>.</a:t>
            </a:r>
          </a:p>
          <a:p>
            <a:pPr marL="800100" lvl="1" indent="-342900">
              <a:buFont typeface="Arial" pitchFamily="34" charset="0"/>
              <a:buChar char="•"/>
            </a:pPr>
            <a:r>
              <a:rPr lang="fr-FR" sz="1400" dirty="0">
                <a:solidFill>
                  <a:srgbClr val="0070C0"/>
                </a:solidFill>
              </a:rPr>
              <a:t>Récupération des données en provenance de la carte (</a:t>
            </a:r>
            <a:r>
              <a:rPr lang="fr-FR" sz="1400" dirty="0" err="1">
                <a:solidFill>
                  <a:srgbClr val="0070C0"/>
                </a:solidFill>
              </a:rPr>
              <a:t>t°,humidité</a:t>
            </a:r>
            <a:r>
              <a:rPr lang="fr-FR" sz="1400" dirty="0">
                <a:solidFill>
                  <a:srgbClr val="0070C0"/>
                </a:solidFill>
              </a:rPr>
              <a:t>, GPS, badges…)</a:t>
            </a:r>
          </a:p>
          <a:p>
            <a:pPr marL="800100" lvl="1" indent="-342900">
              <a:buFont typeface="Arial" pitchFamily="34" charset="0"/>
              <a:buChar char="•"/>
            </a:pPr>
            <a:r>
              <a:rPr lang="fr-FR" sz="1400" dirty="0">
                <a:solidFill>
                  <a:srgbClr val="0070C0"/>
                </a:solidFill>
              </a:rPr>
              <a:t>Création de tableaux de bords à partir des données</a:t>
            </a:r>
          </a:p>
          <a:p>
            <a:pPr marL="800100" lvl="1" indent="-342900">
              <a:buFont typeface="Arial" pitchFamily="34" charset="0"/>
              <a:buChar char="•"/>
            </a:pPr>
            <a:r>
              <a:rPr lang="fr-FR" sz="1400" dirty="0">
                <a:solidFill>
                  <a:srgbClr val="0070C0"/>
                </a:solidFill>
              </a:rPr>
              <a:t>Authentification et validation à l’aide de la carte NFC, </a:t>
            </a:r>
          </a:p>
          <a:p>
            <a:pPr marL="800100" lvl="1" indent="-342900">
              <a:buFont typeface="Arial" pitchFamily="34" charset="0"/>
              <a:buChar char="•"/>
            </a:pPr>
            <a:r>
              <a:rPr lang="fr-FR" sz="1400" dirty="0">
                <a:solidFill>
                  <a:srgbClr val="0070C0"/>
                </a:solidFill>
              </a:rPr>
              <a:t>envoie d’une autorisation de démarrage au véhicule</a:t>
            </a:r>
          </a:p>
          <a:p>
            <a:pPr marL="800100" lvl="1" indent="-342900">
              <a:buFont typeface="Arial" pitchFamily="34" charset="0"/>
              <a:buChar char="•"/>
            </a:pPr>
            <a:r>
              <a:rPr lang="fr-FR" sz="1400" dirty="0">
                <a:solidFill>
                  <a:srgbClr val="0070C0"/>
                </a:solidFill>
              </a:rPr>
              <a:t>Mise en place de règles, stockage des données dans une Base de Données </a:t>
            </a:r>
            <a:r>
              <a:rPr lang="fr-FR" sz="1400" dirty="0" err="1">
                <a:solidFill>
                  <a:srgbClr val="0070C0"/>
                </a:solidFill>
              </a:rPr>
              <a:t>InfluxDB</a:t>
            </a:r>
            <a:endParaRPr lang="fr-FR" sz="1400" dirty="0">
              <a:solidFill>
                <a:srgbClr val="0070C0"/>
              </a:solidFill>
            </a:endParaRPr>
          </a:p>
          <a:p>
            <a:pPr marL="800100" lvl="1" indent="-342900">
              <a:buFont typeface="Arial" pitchFamily="34" charset="0"/>
              <a:buChar char="•"/>
            </a:pPr>
            <a:r>
              <a:rPr lang="fr-FR" sz="1400" dirty="0">
                <a:solidFill>
                  <a:srgbClr val="0070C0"/>
                </a:solidFill>
              </a:rPr>
              <a:t>Exploitation de la Localisation GPS pour la </a:t>
            </a:r>
            <a:r>
              <a:rPr lang="fr-FR" sz="1400" dirty="0" err="1">
                <a:solidFill>
                  <a:srgbClr val="0070C0"/>
                </a:solidFill>
              </a:rPr>
              <a:t>geolocalisation</a:t>
            </a:r>
            <a:r>
              <a:rPr lang="fr-FR" sz="1400" dirty="0">
                <a:solidFill>
                  <a:srgbClr val="0070C0"/>
                </a:solidFill>
              </a:rPr>
              <a:t> sur une carte</a:t>
            </a:r>
          </a:p>
          <a:p>
            <a:pPr marL="800100" lvl="1" indent="-342900">
              <a:buFont typeface="Arial" pitchFamily="34" charset="0"/>
              <a:buChar char="•"/>
            </a:pPr>
            <a:r>
              <a:rPr lang="fr-FR" sz="1400" dirty="0">
                <a:solidFill>
                  <a:srgbClr val="0070C0"/>
                </a:solidFill>
              </a:rPr>
              <a:t>Mise en place API HTTP pour récupérer les données au format JSON à partir d’un smartphone</a:t>
            </a:r>
          </a:p>
          <a:p>
            <a:pPr marL="800100" lvl="1" indent="-342900">
              <a:buFont typeface="Arial" pitchFamily="34" charset="0"/>
              <a:buChar char="•"/>
            </a:pPr>
            <a:r>
              <a:rPr lang="fr-FR" sz="1400" dirty="0">
                <a:solidFill>
                  <a:srgbClr val="0070C0"/>
                </a:solidFill>
              </a:rPr>
              <a:t>Suivi temps réel déplacement tricycles sur un smartphone</a:t>
            </a:r>
          </a:p>
          <a:p>
            <a:pPr marL="800100" lvl="1" indent="-342900">
              <a:buFont typeface="Arial" pitchFamily="34" charset="0"/>
              <a:buChar char="•"/>
            </a:pPr>
            <a:r>
              <a:rPr lang="fr-FR" sz="1400" dirty="0">
                <a:solidFill>
                  <a:srgbClr val="0070C0"/>
                </a:solidFill>
              </a:rPr>
              <a:t>Et plein d’autres !!! </a:t>
            </a:r>
          </a:p>
          <a:p>
            <a:pPr marL="342900" lvl="0" indent="-342900">
              <a:buFont typeface="+mj-lt"/>
              <a:buAutoNum type="arabicPeriod"/>
            </a:pPr>
            <a:r>
              <a:rPr lang="fr-FR" sz="1600" dirty="0">
                <a:solidFill>
                  <a:srgbClr val="0070C0"/>
                </a:solidFill>
              </a:rPr>
              <a:t>Synthèse et Conclusion </a:t>
            </a:r>
            <a:endParaRPr lang="en-US" sz="1600" dirty="0"/>
          </a:p>
        </p:txBody>
      </p:sp>
    </p:spTree>
    <p:extLst>
      <p:ext uri="{BB962C8B-B14F-4D97-AF65-F5344CB8AC3E}">
        <p14:creationId xmlns:p14="http://schemas.microsoft.com/office/powerpoint/2010/main" val="3462301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51470"/>
            <a:ext cx="8822214" cy="857250"/>
          </a:xfrm>
        </p:spPr>
        <p:txBody>
          <a:bodyPr>
            <a:normAutofit fontScale="90000"/>
          </a:bodyPr>
          <a:lstStyle/>
          <a:p>
            <a:r>
              <a:rPr lang="fr-FR" dirty="0"/>
              <a:t>Séances de projet tutoré consacrées à la carte métier</a:t>
            </a:r>
          </a:p>
        </p:txBody>
      </p:sp>
      <p:sp>
        <p:nvSpPr>
          <p:cNvPr id="3" name="Espace réservé du contenu 2"/>
          <p:cNvSpPr>
            <a:spLocks noGrp="1"/>
          </p:cNvSpPr>
          <p:nvPr>
            <p:ph idx="1"/>
          </p:nvPr>
        </p:nvSpPr>
        <p:spPr/>
        <p:txBody>
          <a:bodyPr>
            <a:normAutofit lnSpcReduction="10000"/>
          </a:bodyPr>
          <a:lstStyle/>
          <a:p>
            <a:r>
              <a:rPr lang="fr-FR" sz="2800" dirty="0"/>
              <a:t>Analyser les éléments hardware (capteurs/actionneurs  à connecter)</a:t>
            </a:r>
          </a:p>
          <a:p>
            <a:r>
              <a:rPr lang="fr-FR" sz="2800" dirty="0"/>
              <a:t>Réaliser la saisie de schéma sous design </a:t>
            </a:r>
            <a:r>
              <a:rPr lang="fr-FR" sz="2800" dirty="0" err="1"/>
              <a:t>spark</a:t>
            </a:r>
            <a:r>
              <a:rPr lang="fr-FR" sz="2800" dirty="0"/>
              <a:t> (utiliser le </a:t>
            </a:r>
            <a:r>
              <a:rPr lang="fr-FR" sz="2800" dirty="0" err="1"/>
              <a:t>componet</a:t>
            </a:r>
            <a:r>
              <a:rPr lang="fr-FR" sz="2800" dirty="0"/>
              <a:t> « </a:t>
            </a:r>
            <a:r>
              <a:rPr lang="fr-FR" sz="2800" dirty="0" err="1"/>
              <a:t>arduino_uno</a:t>
            </a:r>
            <a:r>
              <a:rPr lang="fr-FR" sz="2800" dirty="0"/>
              <a:t>» pour avoir l’emprunte du connecteur </a:t>
            </a:r>
            <a:r>
              <a:rPr lang="fr-FR" sz="2800" dirty="0" err="1"/>
              <a:t>arduino</a:t>
            </a:r>
            <a:r>
              <a:rPr lang="fr-FR" sz="2800" dirty="0"/>
              <a:t> )</a:t>
            </a:r>
          </a:p>
          <a:p>
            <a:r>
              <a:rPr lang="fr-FR" sz="2800" dirty="0"/>
              <a:t>Commencer le routage de la carte en gardant une zone de 2 cm de profondeur sans plan de masse pour y localiser l’antenne 868mHz </a:t>
            </a:r>
          </a:p>
          <a:p>
            <a:pPr marL="0" indent="0">
              <a:buNone/>
            </a:pPr>
            <a:endParaRPr lang="fr-FR" sz="1800" dirty="0"/>
          </a:p>
        </p:txBody>
      </p:sp>
    </p:spTree>
    <p:extLst>
      <p:ext uri="{BB962C8B-B14F-4D97-AF65-F5344CB8AC3E}">
        <p14:creationId xmlns:p14="http://schemas.microsoft.com/office/powerpoint/2010/main" val="875733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99592" y="2283718"/>
            <a:ext cx="7920880" cy="830997"/>
          </a:xfrm>
          <a:prstGeom prst="rect">
            <a:avLst/>
          </a:prstGeom>
          <a:noFill/>
        </p:spPr>
        <p:txBody>
          <a:bodyPr wrap="square" rtlCol="0">
            <a:spAutoFit/>
          </a:bodyPr>
          <a:lstStyle/>
          <a:p>
            <a:r>
              <a:rPr lang="fr-FR" sz="4800" dirty="0" err="1"/>
              <a:t>NodeRED</a:t>
            </a:r>
            <a:r>
              <a:rPr lang="fr-FR" sz="4800" dirty="0"/>
              <a:t>: serveur applicatif</a:t>
            </a:r>
          </a:p>
        </p:txBody>
      </p:sp>
    </p:spTree>
    <p:extLst>
      <p:ext uri="{BB962C8B-B14F-4D97-AF65-F5344CB8AC3E}">
        <p14:creationId xmlns:p14="http://schemas.microsoft.com/office/powerpoint/2010/main" val="2139805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23478"/>
            <a:ext cx="8229600" cy="857250"/>
          </a:xfrm>
        </p:spPr>
        <p:txBody>
          <a:bodyPr>
            <a:normAutofit/>
          </a:bodyPr>
          <a:lstStyle/>
          <a:p>
            <a:r>
              <a:rPr lang="en-US" sz="2800" dirty="0" err="1"/>
              <a:t>NodeRED</a:t>
            </a:r>
            <a:endParaRPr lang="en-US" sz="2800" dirty="0"/>
          </a:p>
        </p:txBody>
      </p:sp>
      <p:sp>
        <p:nvSpPr>
          <p:cNvPr id="3" name="ZoneTexte 2"/>
          <p:cNvSpPr txBox="1"/>
          <p:nvPr/>
        </p:nvSpPr>
        <p:spPr>
          <a:xfrm>
            <a:off x="323528" y="980728"/>
            <a:ext cx="8352928" cy="4001095"/>
          </a:xfrm>
          <a:prstGeom prst="rect">
            <a:avLst/>
          </a:prstGeom>
          <a:noFill/>
        </p:spPr>
        <p:txBody>
          <a:bodyPr wrap="square" rtlCol="0">
            <a:spAutoFit/>
          </a:bodyPr>
          <a:lstStyle/>
          <a:p>
            <a:r>
              <a:rPr lang="fr-FR" sz="1600" b="1" dirty="0"/>
              <a:t>Node RED </a:t>
            </a:r>
            <a:r>
              <a:rPr lang="fr-FR" sz="1600" dirty="0"/>
              <a:t>est un outil de programmation graphique par assemblage de bloc (node) qui permet de collecter et traiter les données en provenance des messages fournis par les capteurs connectés à </a:t>
            </a:r>
            <a:r>
              <a:rPr lang="fr-FR" sz="1600" dirty="0" err="1"/>
              <a:t>Bluemix</a:t>
            </a:r>
            <a:r>
              <a:rPr lang="fr-FR" sz="1600" dirty="0"/>
              <a:t>. Il </a:t>
            </a:r>
            <a:r>
              <a:rPr lang="fr-FR" sz="1600" dirty="0" err="1"/>
              <a:t>pemret</a:t>
            </a:r>
            <a:r>
              <a:rPr lang="fr-FR" sz="1600" dirty="0"/>
              <a:t> donc de développer des applications.</a:t>
            </a:r>
          </a:p>
          <a:p>
            <a:r>
              <a:rPr lang="fr-FR" sz="1200" dirty="0"/>
              <a:t>  </a:t>
            </a:r>
          </a:p>
          <a:p>
            <a:r>
              <a:rPr lang="fr-FR" sz="1100" i="1" dirty="0" err="1">
                <a:solidFill>
                  <a:srgbClr val="0070C0"/>
                </a:solidFill>
              </a:rPr>
              <a:t>Wikipedia</a:t>
            </a:r>
            <a:r>
              <a:rPr lang="fr-FR" sz="1100" i="1" dirty="0">
                <a:solidFill>
                  <a:srgbClr val="0070C0"/>
                </a:solidFill>
              </a:rPr>
              <a:t>: </a:t>
            </a:r>
            <a:r>
              <a:rPr lang="en-US" sz="1100" b="1" i="1" dirty="0">
                <a:solidFill>
                  <a:srgbClr val="0070C0"/>
                </a:solidFill>
              </a:rPr>
              <a:t>Node-RED</a:t>
            </a:r>
            <a:r>
              <a:rPr lang="en-US" sz="1100" i="1" dirty="0">
                <a:solidFill>
                  <a:srgbClr val="0070C0"/>
                </a:solidFill>
              </a:rPr>
              <a:t> is a visual tool for wiring together hardware devices, </a:t>
            </a:r>
          </a:p>
          <a:p>
            <a:r>
              <a:rPr lang="en-US" sz="1100" i="1" dirty="0">
                <a:solidFill>
                  <a:srgbClr val="0070C0"/>
                </a:solidFill>
              </a:rPr>
              <a:t>APIs and online services – for wiring the </a:t>
            </a:r>
            <a:r>
              <a:rPr lang="en-US" sz="1100" i="1" dirty="0">
                <a:solidFill>
                  <a:srgbClr val="0070C0"/>
                </a:solidFill>
                <a:hlinkClick r:id="rId2" tooltip="Internet of Things"/>
              </a:rPr>
              <a:t>Internet of Things</a:t>
            </a:r>
            <a:r>
              <a:rPr lang="en-US" sz="1100" i="1" dirty="0">
                <a:solidFill>
                  <a:srgbClr val="0070C0"/>
                </a:solidFill>
              </a:rPr>
              <a:t>.</a:t>
            </a:r>
          </a:p>
          <a:p>
            <a:endParaRPr lang="en-US" sz="1100" i="1" dirty="0">
              <a:solidFill>
                <a:srgbClr val="0070C0"/>
              </a:solidFill>
            </a:endParaRPr>
          </a:p>
          <a:p>
            <a:r>
              <a:rPr lang="en-US" sz="1100" i="1" dirty="0">
                <a:solidFill>
                  <a:srgbClr val="0070C0"/>
                </a:solidFill>
              </a:rPr>
              <a:t>With over 120,000 modules in Node's package repository, it is easy to extend</a:t>
            </a:r>
          </a:p>
          <a:p>
            <a:r>
              <a:rPr lang="en-US" sz="1100" i="1" dirty="0">
                <a:solidFill>
                  <a:srgbClr val="0070C0"/>
                </a:solidFill>
              </a:rPr>
              <a:t>the range of palette nodes to add new capabilities.</a:t>
            </a:r>
          </a:p>
          <a:p>
            <a:endParaRPr lang="en-US" sz="800" dirty="0"/>
          </a:p>
          <a:p>
            <a:r>
              <a:rPr lang="fr-FR" sz="1600" dirty="0"/>
              <a:t>Node RED propose les </a:t>
            </a:r>
            <a:r>
              <a:rPr lang="fr-FR" sz="1600" b="1" dirty="0"/>
              <a:t>types de blocs</a:t>
            </a:r>
            <a:r>
              <a:rPr lang="fr-FR" sz="1600" dirty="0"/>
              <a:t> suivants :</a:t>
            </a:r>
          </a:p>
          <a:p>
            <a:pPr lvl="0">
              <a:buFont typeface="Arial" pitchFamily="34" charset="0"/>
              <a:buChar char="•"/>
            </a:pPr>
            <a:r>
              <a:rPr lang="fr-FR" sz="1600" b="1" dirty="0"/>
              <a:t> Injection/Acquisition de données</a:t>
            </a:r>
            <a:r>
              <a:rPr lang="fr-FR" sz="1600" dirty="0"/>
              <a:t> (input)</a:t>
            </a:r>
          </a:p>
          <a:p>
            <a:pPr lvl="0">
              <a:buFont typeface="Arial" pitchFamily="34" charset="0"/>
              <a:buChar char="•"/>
            </a:pPr>
            <a:r>
              <a:rPr lang="fr-FR" sz="1600" b="1" dirty="0"/>
              <a:t> Envoi de données</a:t>
            </a:r>
            <a:r>
              <a:rPr lang="fr-FR" sz="1600" dirty="0"/>
              <a:t> (Output)</a:t>
            </a:r>
          </a:p>
          <a:p>
            <a:pPr lvl="0">
              <a:buFont typeface="Arial" pitchFamily="34" charset="0"/>
              <a:buChar char="•"/>
            </a:pPr>
            <a:r>
              <a:rPr lang="fr-FR" sz="1600" b="1" dirty="0"/>
              <a:t> Traitement des données</a:t>
            </a:r>
            <a:r>
              <a:rPr lang="fr-FR" sz="1600" dirty="0"/>
              <a:t> (</a:t>
            </a:r>
            <a:r>
              <a:rPr lang="fr-FR" sz="1600" dirty="0" err="1"/>
              <a:t>Function</a:t>
            </a:r>
            <a:r>
              <a:rPr lang="fr-FR" sz="1600" dirty="0"/>
              <a:t>)</a:t>
            </a:r>
          </a:p>
          <a:p>
            <a:pPr lvl="0">
              <a:buFont typeface="Arial" pitchFamily="34" charset="0"/>
              <a:buChar char="•"/>
            </a:pPr>
            <a:r>
              <a:rPr lang="fr-FR" sz="1600" b="1" dirty="0"/>
              <a:t> Interface réseaux sociaux</a:t>
            </a:r>
            <a:r>
              <a:rPr lang="fr-FR" sz="1600" dirty="0"/>
              <a:t> (social)</a:t>
            </a:r>
          </a:p>
          <a:p>
            <a:pPr lvl="0">
              <a:buFont typeface="Arial" pitchFamily="34" charset="0"/>
              <a:buChar char="•"/>
            </a:pPr>
            <a:r>
              <a:rPr lang="fr-FR" sz="1600" b="1" dirty="0"/>
              <a:t> Stockage</a:t>
            </a:r>
            <a:r>
              <a:rPr lang="fr-FR" sz="1600" dirty="0"/>
              <a:t> (Storage)</a:t>
            </a:r>
          </a:p>
          <a:p>
            <a:pPr lvl="0">
              <a:buFont typeface="Arial" pitchFamily="34" charset="0"/>
              <a:buChar char="•"/>
            </a:pPr>
            <a:r>
              <a:rPr lang="fr-FR" sz="1600" b="1" dirty="0"/>
              <a:t> Analyse</a:t>
            </a:r>
            <a:r>
              <a:rPr lang="fr-FR" sz="1600" dirty="0"/>
              <a:t> (</a:t>
            </a:r>
            <a:r>
              <a:rPr lang="fr-FR" sz="1600" dirty="0" err="1"/>
              <a:t>Analysis</a:t>
            </a:r>
            <a:r>
              <a:rPr lang="fr-FR" sz="1600" dirty="0"/>
              <a:t>, Advanced, Watson)</a:t>
            </a:r>
          </a:p>
          <a:p>
            <a:endParaRPr lang="en-US" sz="1600" dirty="0"/>
          </a:p>
        </p:txBody>
      </p:sp>
      <p:pic>
        <p:nvPicPr>
          <p:cNvPr id="47106" name="Picture 2"/>
          <p:cNvPicPr>
            <a:picLocks noChangeAspect="1" noChangeArrowheads="1"/>
          </p:cNvPicPr>
          <p:nvPr/>
        </p:nvPicPr>
        <p:blipFill>
          <a:blip r:embed="rId3" cstate="print"/>
          <a:srcRect/>
          <a:stretch>
            <a:fillRect/>
          </a:stretch>
        </p:blipFill>
        <p:spPr bwMode="auto">
          <a:xfrm>
            <a:off x="5076056" y="1707654"/>
            <a:ext cx="3989072" cy="2977654"/>
          </a:xfrm>
          <a:prstGeom prst="rect">
            <a:avLst/>
          </a:prstGeom>
          <a:noFill/>
          <a:ln w="9525">
            <a:noFill/>
            <a:miter lim="800000"/>
            <a:headEnd/>
            <a:tailEnd/>
          </a:ln>
        </p:spPr>
      </p:pic>
    </p:spTree>
    <p:extLst>
      <p:ext uri="{BB962C8B-B14F-4D97-AF65-F5344CB8AC3E}">
        <p14:creationId xmlns:p14="http://schemas.microsoft.com/office/powerpoint/2010/main" val="2208209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51470"/>
            <a:ext cx="8229600" cy="857250"/>
          </a:xfrm>
        </p:spPr>
        <p:txBody>
          <a:bodyPr/>
          <a:lstStyle/>
          <a:p>
            <a:r>
              <a:rPr lang="fr-FR" dirty="0" err="1"/>
              <a:t>NodeRED</a:t>
            </a:r>
            <a:r>
              <a:rPr lang="fr-FR" dirty="0"/>
              <a:t> est « </a:t>
            </a:r>
            <a:r>
              <a:rPr lang="fr-FR" dirty="0" err="1"/>
              <a:t>event</a:t>
            </a:r>
            <a:r>
              <a:rPr lang="fr-FR" dirty="0"/>
              <a:t> </a:t>
            </a:r>
            <a:r>
              <a:rPr lang="fr-FR" dirty="0" err="1"/>
              <a:t>driven</a:t>
            </a:r>
            <a:r>
              <a:rPr lang="fr-FR" dirty="0"/>
              <a:t> » </a:t>
            </a:r>
          </a:p>
        </p:txBody>
      </p:sp>
      <p:sp>
        <p:nvSpPr>
          <p:cNvPr id="4" name="ZoneTexte 3"/>
          <p:cNvSpPr txBox="1"/>
          <p:nvPr/>
        </p:nvSpPr>
        <p:spPr>
          <a:xfrm>
            <a:off x="323528" y="1059582"/>
            <a:ext cx="8568952" cy="3416320"/>
          </a:xfrm>
          <a:prstGeom prst="rect">
            <a:avLst/>
          </a:prstGeom>
          <a:noFill/>
        </p:spPr>
        <p:txBody>
          <a:bodyPr wrap="square" rtlCol="0">
            <a:spAutoFit/>
          </a:bodyPr>
          <a:lstStyle/>
          <a:p>
            <a:r>
              <a:rPr lang="fr-FR" dirty="0" err="1"/>
              <a:t>NodeRED</a:t>
            </a:r>
            <a:r>
              <a:rPr lang="fr-FR" dirty="0"/>
              <a:t> attend un évènement extérieur pour déclencher l’ </a:t>
            </a:r>
            <a:r>
              <a:rPr lang="fr-FR" dirty="0" err="1"/>
              <a:t>éxécution</a:t>
            </a:r>
            <a:r>
              <a:rPr lang="fr-FR" dirty="0"/>
              <a:t> de l’application:</a:t>
            </a:r>
          </a:p>
          <a:p>
            <a:pPr marL="285750" indent="-285750">
              <a:buFont typeface="Arial" panose="020B0604020202020204" pitchFamily="34" charset="0"/>
              <a:buChar char="•"/>
            </a:pPr>
            <a:r>
              <a:rPr lang="fr-FR" dirty="0"/>
              <a:t>Un message, </a:t>
            </a:r>
          </a:p>
          <a:p>
            <a:pPr marL="285750" indent="-285750">
              <a:buFont typeface="Arial" panose="020B0604020202020204" pitchFamily="34" charset="0"/>
              <a:buChar char="•"/>
            </a:pPr>
            <a:r>
              <a:rPr lang="fr-FR" dirty="0"/>
              <a:t>Un click sur un bouton</a:t>
            </a:r>
          </a:p>
          <a:p>
            <a:pPr marL="285750" indent="-285750">
              <a:buFont typeface="Arial" panose="020B0604020202020204" pitchFamily="34" charset="0"/>
              <a:buChar char="•"/>
            </a:pPr>
            <a:r>
              <a:rPr lang="fr-FR" dirty="0"/>
              <a:t>Un </a:t>
            </a:r>
            <a:r>
              <a:rPr lang="fr-FR" dirty="0" err="1"/>
              <a:t>timer</a:t>
            </a:r>
            <a:r>
              <a:rPr lang="fr-FR" dirty="0"/>
              <a:t>, </a:t>
            </a:r>
          </a:p>
          <a:p>
            <a:pPr marL="285750" indent="-285750">
              <a:buFont typeface="Arial" panose="020B0604020202020204" pitchFamily="34" charset="0"/>
              <a:buChar char="•"/>
            </a:pPr>
            <a:r>
              <a:rPr lang="fr-FR" dirty="0"/>
              <a:t>….</a:t>
            </a:r>
          </a:p>
          <a:p>
            <a:pPr marL="285750" indent="-285750">
              <a:buFont typeface="Arial" panose="020B0604020202020204" pitchFamily="34" charset="0"/>
              <a:buChar char="•"/>
            </a:pPr>
            <a:endParaRPr lang="fr-FR" dirty="0"/>
          </a:p>
          <a:p>
            <a:r>
              <a:rPr lang="fr-FR" dirty="0"/>
              <a:t>Pour développer une application, il faut:</a:t>
            </a:r>
          </a:p>
          <a:p>
            <a:pPr marL="285750" indent="-285750">
              <a:buFont typeface="Arial" panose="020B0604020202020204" pitchFamily="34" charset="0"/>
              <a:buChar char="•"/>
            </a:pPr>
            <a:r>
              <a:rPr lang="fr-FR" dirty="0"/>
              <a:t>Sélectionner dans la palette les blocs nécessaires et les « </a:t>
            </a:r>
            <a:r>
              <a:rPr lang="fr-FR" dirty="0" err="1"/>
              <a:t>dragger</a:t>
            </a:r>
            <a:r>
              <a:rPr lang="fr-FR" dirty="0"/>
              <a:t> » dans l’éditeur graphique</a:t>
            </a:r>
          </a:p>
          <a:p>
            <a:pPr marL="285750" indent="-285750">
              <a:buFont typeface="Arial" panose="020B0604020202020204" pitchFamily="34" charset="0"/>
              <a:buChar char="•"/>
            </a:pPr>
            <a:r>
              <a:rPr lang="fr-FR" dirty="0"/>
              <a:t>Les relier entre eux pour réaliser l’enchainement des opérations. </a:t>
            </a:r>
          </a:p>
          <a:p>
            <a:pPr marL="285750" indent="-285750">
              <a:buFont typeface="Arial" panose="020B0604020202020204" pitchFamily="34" charset="0"/>
              <a:buChar char="•"/>
            </a:pPr>
            <a:r>
              <a:rPr lang="fr-FR" dirty="0"/>
              <a:t>Un nœud « fonction » permet d’</a:t>
            </a:r>
            <a:r>
              <a:rPr lang="fr-FR" dirty="0" err="1"/>
              <a:t>executer</a:t>
            </a:r>
            <a:r>
              <a:rPr lang="fr-FR" dirty="0"/>
              <a:t> directement du code </a:t>
            </a:r>
            <a:r>
              <a:rPr lang="fr-FR" dirty="0" err="1"/>
              <a:t>javascript</a:t>
            </a:r>
            <a:r>
              <a:rPr lang="fr-FR" dirty="0"/>
              <a:t>.</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2280384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95536" y="987574"/>
            <a:ext cx="8496944" cy="923330"/>
          </a:xfrm>
          <a:prstGeom prst="rect">
            <a:avLst/>
          </a:prstGeom>
          <a:noFill/>
        </p:spPr>
        <p:txBody>
          <a:bodyPr wrap="square" rtlCol="0">
            <a:spAutoFit/>
          </a:bodyPr>
          <a:lstStyle/>
          <a:p>
            <a:r>
              <a:rPr lang="fr-FR" dirty="0"/>
              <a:t>Un nœud </a:t>
            </a:r>
            <a:r>
              <a:rPr lang="fr-FR" dirty="0" err="1"/>
              <a:t>recoit</a:t>
            </a:r>
            <a:r>
              <a:rPr lang="fr-FR" dirty="0"/>
              <a:t> (dans la plupart des cas) un message, et fournit un message.</a:t>
            </a:r>
          </a:p>
          <a:p>
            <a:r>
              <a:rPr lang="fr-FR" dirty="0"/>
              <a:t>Le message est passé au nœud dans un objet </a:t>
            </a:r>
            <a:r>
              <a:rPr lang="fr-FR" dirty="0" err="1"/>
              <a:t>Javascript</a:t>
            </a:r>
            <a:r>
              <a:rPr lang="fr-FR" dirty="0"/>
              <a:t> appelé « </a:t>
            </a:r>
            <a:r>
              <a:rPr lang="fr-FR" dirty="0" err="1"/>
              <a:t>msg</a:t>
            </a:r>
            <a:r>
              <a:rPr lang="fr-FR" dirty="0"/>
              <a:t> ».</a:t>
            </a:r>
          </a:p>
          <a:p>
            <a:r>
              <a:rPr lang="fr-FR" dirty="0"/>
              <a:t>Par convention cet objet possède un attribut « </a:t>
            </a:r>
            <a:r>
              <a:rPr lang="fr-FR" dirty="0" err="1"/>
              <a:t>payload</a:t>
            </a:r>
            <a:r>
              <a:rPr lang="fr-FR" dirty="0"/>
              <a:t> » contenant le corps du message.</a:t>
            </a:r>
          </a:p>
        </p:txBody>
      </p:sp>
      <p:sp>
        <p:nvSpPr>
          <p:cNvPr id="4" name="Rectangle à coins arrondis 3"/>
          <p:cNvSpPr/>
          <p:nvPr/>
        </p:nvSpPr>
        <p:spPr>
          <a:xfrm>
            <a:off x="2843808" y="2211710"/>
            <a:ext cx="2448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Noeud</a:t>
            </a:r>
            <a:endParaRPr lang="fr-FR" dirty="0"/>
          </a:p>
        </p:txBody>
      </p:sp>
      <p:sp>
        <p:nvSpPr>
          <p:cNvPr id="9" name="Flèche droite 8"/>
          <p:cNvSpPr/>
          <p:nvPr/>
        </p:nvSpPr>
        <p:spPr>
          <a:xfrm>
            <a:off x="2123728" y="2355726"/>
            <a:ext cx="6480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droite 9"/>
          <p:cNvSpPr/>
          <p:nvPr/>
        </p:nvSpPr>
        <p:spPr>
          <a:xfrm>
            <a:off x="5436096" y="2355726"/>
            <a:ext cx="6480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827584" y="2274426"/>
            <a:ext cx="1368152" cy="369332"/>
          </a:xfrm>
          <a:prstGeom prst="rect">
            <a:avLst/>
          </a:prstGeom>
          <a:noFill/>
        </p:spPr>
        <p:txBody>
          <a:bodyPr wrap="square" rtlCol="0">
            <a:spAutoFit/>
          </a:bodyPr>
          <a:lstStyle/>
          <a:p>
            <a:r>
              <a:rPr lang="fr-FR" dirty="0"/>
              <a:t>Message X</a:t>
            </a:r>
          </a:p>
        </p:txBody>
      </p:sp>
      <p:sp>
        <p:nvSpPr>
          <p:cNvPr id="12" name="ZoneTexte 11"/>
          <p:cNvSpPr txBox="1"/>
          <p:nvPr/>
        </p:nvSpPr>
        <p:spPr>
          <a:xfrm>
            <a:off x="6228184" y="2283718"/>
            <a:ext cx="1368152" cy="369332"/>
          </a:xfrm>
          <a:prstGeom prst="rect">
            <a:avLst/>
          </a:prstGeom>
          <a:noFill/>
        </p:spPr>
        <p:txBody>
          <a:bodyPr wrap="square" rtlCol="0">
            <a:spAutoFit/>
          </a:bodyPr>
          <a:lstStyle/>
          <a:p>
            <a:r>
              <a:rPr lang="fr-FR" dirty="0"/>
              <a:t>Message Y</a:t>
            </a:r>
          </a:p>
        </p:txBody>
      </p:sp>
      <p:sp>
        <p:nvSpPr>
          <p:cNvPr id="13" name="Flèche vers le haut 12"/>
          <p:cNvSpPr/>
          <p:nvPr/>
        </p:nvSpPr>
        <p:spPr>
          <a:xfrm>
            <a:off x="3825026" y="2735513"/>
            <a:ext cx="504056" cy="5667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4355976" y="2931790"/>
            <a:ext cx="936104" cy="369332"/>
          </a:xfrm>
          <a:prstGeom prst="rect">
            <a:avLst/>
          </a:prstGeom>
          <a:noFill/>
        </p:spPr>
        <p:txBody>
          <a:bodyPr wrap="square" rtlCol="0">
            <a:spAutoFit/>
          </a:bodyPr>
          <a:lstStyle/>
          <a:p>
            <a:r>
              <a:rPr lang="fr-FR" dirty="0"/>
              <a:t>Code</a:t>
            </a:r>
          </a:p>
        </p:txBody>
      </p:sp>
      <p:pic>
        <p:nvPicPr>
          <p:cNvPr id="15" name="Image 14"/>
          <p:cNvPicPr>
            <a:picLocks noChangeAspect="1"/>
          </p:cNvPicPr>
          <p:nvPr/>
        </p:nvPicPr>
        <p:blipFill>
          <a:blip r:embed="rId2"/>
          <a:stretch>
            <a:fillRect/>
          </a:stretch>
        </p:blipFill>
        <p:spPr>
          <a:xfrm>
            <a:off x="3143265" y="3331525"/>
            <a:ext cx="3084919" cy="1041532"/>
          </a:xfrm>
          <a:prstGeom prst="rect">
            <a:avLst/>
          </a:prstGeom>
        </p:spPr>
      </p:pic>
    </p:spTree>
    <p:extLst>
      <p:ext uri="{BB962C8B-B14F-4D97-AF65-F5344CB8AC3E}">
        <p14:creationId xmlns:p14="http://schemas.microsoft.com/office/powerpoint/2010/main" val="3262437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23478"/>
            <a:ext cx="8229600" cy="857250"/>
          </a:xfrm>
        </p:spPr>
        <p:txBody>
          <a:bodyPr>
            <a:normAutofit/>
          </a:bodyPr>
          <a:lstStyle/>
          <a:p>
            <a:r>
              <a:rPr lang="en-US" sz="2800" dirty="0"/>
              <a:t>Structure de la page </a:t>
            </a:r>
            <a:r>
              <a:rPr lang="en-US" sz="2800" dirty="0" err="1"/>
              <a:t>nodeRED</a:t>
            </a:r>
            <a:endParaRPr lang="en-US" sz="2800" dirty="0"/>
          </a:p>
        </p:txBody>
      </p:sp>
      <p:pic>
        <p:nvPicPr>
          <p:cNvPr id="48130" name="Picture 2"/>
          <p:cNvPicPr>
            <a:picLocks noChangeAspect="1" noChangeArrowheads="1"/>
          </p:cNvPicPr>
          <p:nvPr/>
        </p:nvPicPr>
        <p:blipFill>
          <a:blip r:embed="rId2" cstate="print"/>
          <a:srcRect/>
          <a:stretch>
            <a:fillRect/>
          </a:stretch>
        </p:blipFill>
        <p:spPr bwMode="auto">
          <a:xfrm>
            <a:off x="2123728" y="1131590"/>
            <a:ext cx="4729210" cy="2476130"/>
          </a:xfrm>
          <a:prstGeom prst="rect">
            <a:avLst/>
          </a:prstGeom>
          <a:noFill/>
          <a:ln w="9525">
            <a:noFill/>
            <a:miter lim="800000"/>
            <a:headEnd/>
            <a:tailEnd/>
          </a:ln>
        </p:spPr>
      </p:pic>
      <p:sp>
        <p:nvSpPr>
          <p:cNvPr id="4" name="ZoneTexte 3"/>
          <p:cNvSpPr txBox="1"/>
          <p:nvPr/>
        </p:nvSpPr>
        <p:spPr>
          <a:xfrm>
            <a:off x="395536" y="3795886"/>
            <a:ext cx="7416824" cy="1138773"/>
          </a:xfrm>
          <a:prstGeom prst="rect">
            <a:avLst/>
          </a:prstGeom>
          <a:noFill/>
        </p:spPr>
        <p:txBody>
          <a:bodyPr wrap="square" rtlCol="0">
            <a:spAutoFit/>
          </a:bodyPr>
          <a:lstStyle/>
          <a:p>
            <a:pPr>
              <a:buFont typeface="Arial" pitchFamily="34" charset="0"/>
              <a:buChar char="•"/>
            </a:pPr>
            <a:r>
              <a:rPr lang="fr-FR" sz="1600" dirty="0"/>
              <a:t> Au milieu, la règle en cours d’</a:t>
            </a:r>
            <a:r>
              <a:rPr lang="fr-FR" sz="1600" dirty="0" err="1"/>
              <a:t>éxécution</a:t>
            </a:r>
            <a:r>
              <a:rPr lang="fr-FR" sz="1600" dirty="0"/>
              <a:t>. Une règle est une sorte de programme réalisé graphiquement, composé de </a:t>
            </a:r>
            <a:r>
              <a:rPr lang="fr-FR" sz="1600" dirty="0" err="1"/>
              <a:t>nodes</a:t>
            </a:r>
            <a:r>
              <a:rPr lang="fr-FR" sz="1600" dirty="0"/>
              <a:t> et reliés entre eux. </a:t>
            </a:r>
          </a:p>
          <a:p>
            <a:pPr>
              <a:buFont typeface="Arial" pitchFamily="34" charset="0"/>
              <a:buChar char="•"/>
            </a:pPr>
            <a:r>
              <a:rPr lang="fr-FR" sz="1600" dirty="0"/>
              <a:t> La règle se lit de gauche à droite. </a:t>
            </a:r>
          </a:p>
          <a:p>
            <a:endParaRPr lang="en-US" dirty="0"/>
          </a:p>
        </p:txBody>
      </p:sp>
      <p:sp>
        <p:nvSpPr>
          <p:cNvPr id="5" name="Flèche droite 4"/>
          <p:cNvSpPr/>
          <p:nvPr/>
        </p:nvSpPr>
        <p:spPr>
          <a:xfrm>
            <a:off x="1691680" y="1923678"/>
            <a:ext cx="432048" cy="432048"/>
          </a:xfrm>
          <a:prstGeom prst="rightArrow">
            <a:avLst/>
          </a:prstGeom>
          <a:solidFill>
            <a:srgbClr val="FFFF9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ZoneTexte 5"/>
          <p:cNvSpPr txBox="1"/>
          <p:nvPr/>
        </p:nvSpPr>
        <p:spPr>
          <a:xfrm>
            <a:off x="179512" y="1419622"/>
            <a:ext cx="1440160" cy="1384995"/>
          </a:xfrm>
          <a:prstGeom prst="rect">
            <a:avLst/>
          </a:prstGeom>
          <a:noFill/>
        </p:spPr>
        <p:txBody>
          <a:bodyPr wrap="square" rtlCol="0">
            <a:spAutoFit/>
          </a:bodyPr>
          <a:lstStyle/>
          <a:p>
            <a:r>
              <a:rPr lang="fr-FR" sz="1200" dirty="0"/>
              <a:t>Palette d’outils (</a:t>
            </a:r>
            <a:r>
              <a:rPr lang="fr-FR" sz="1200" dirty="0" err="1"/>
              <a:t>nodes</a:t>
            </a:r>
            <a:r>
              <a:rPr lang="fr-FR" sz="1200" dirty="0"/>
              <a:t>) à utiliser dans les règles. </a:t>
            </a:r>
          </a:p>
          <a:p>
            <a:r>
              <a:rPr lang="fr-FR" sz="1200" dirty="0"/>
              <a:t>Chaque </a:t>
            </a:r>
            <a:r>
              <a:rPr lang="fr-FR" sz="1200" dirty="0" err="1"/>
              <a:t>noeud</a:t>
            </a:r>
            <a:r>
              <a:rPr lang="fr-FR" sz="1200" dirty="0"/>
              <a:t> (node) peut être </a:t>
            </a:r>
            <a:r>
              <a:rPr lang="fr-FR" sz="1200" dirty="0" err="1"/>
              <a:t>draggé</a:t>
            </a:r>
            <a:r>
              <a:rPr lang="fr-FR" sz="1200" dirty="0"/>
              <a:t>/droppé dans l’éditeur.</a:t>
            </a:r>
            <a:endParaRPr lang="en-US" sz="1200" dirty="0"/>
          </a:p>
        </p:txBody>
      </p:sp>
      <p:sp>
        <p:nvSpPr>
          <p:cNvPr id="8" name="Flèche courbée vers le bas 7"/>
          <p:cNvSpPr/>
          <p:nvPr/>
        </p:nvSpPr>
        <p:spPr>
          <a:xfrm>
            <a:off x="2555776" y="1707654"/>
            <a:ext cx="1008112" cy="4320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ZoneTexte 8"/>
          <p:cNvSpPr txBox="1"/>
          <p:nvPr/>
        </p:nvSpPr>
        <p:spPr>
          <a:xfrm>
            <a:off x="3491880" y="1779662"/>
            <a:ext cx="1296144" cy="276999"/>
          </a:xfrm>
          <a:prstGeom prst="rect">
            <a:avLst/>
          </a:prstGeom>
          <a:noFill/>
        </p:spPr>
        <p:txBody>
          <a:bodyPr wrap="square" rtlCol="0">
            <a:spAutoFit/>
          </a:bodyPr>
          <a:lstStyle/>
          <a:p>
            <a:r>
              <a:rPr lang="en-US" sz="1200" dirty="0"/>
              <a:t>Drag &amp; Drop</a:t>
            </a:r>
          </a:p>
        </p:txBody>
      </p:sp>
      <p:sp>
        <p:nvSpPr>
          <p:cNvPr id="10" name="Flèche droite 9"/>
          <p:cNvSpPr/>
          <p:nvPr/>
        </p:nvSpPr>
        <p:spPr>
          <a:xfrm rot="6016382">
            <a:off x="4878107" y="1333887"/>
            <a:ext cx="823943" cy="432048"/>
          </a:xfrm>
          <a:prstGeom prst="rightArrow">
            <a:avLst/>
          </a:prstGeom>
          <a:solidFill>
            <a:srgbClr val="FFFF9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ZoneTexte 10"/>
          <p:cNvSpPr txBox="1"/>
          <p:nvPr/>
        </p:nvSpPr>
        <p:spPr>
          <a:xfrm>
            <a:off x="4644008" y="843558"/>
            <a:ext cx="2016224" cy="276999"/>
          </a:xfrm>
          <a:prstGeom prst="rect">
            <a:avLst/>
          </a:prstGeom>
          <a:noFill/>
        </p:spPr>
        <p:txBody>
          <a:bodyPr wrap="square" rtlCol="0">
            <a:spAutoFit/>
          </a:bodyPr>
          <a:lstStyle/>
          <a:p>
            <a:r>
              <a:rPr lang="en-US" sz="1200" dirty="0" err="1"/>
              <a:t>Editeur</a:t>
            </a:r>
            <a:r>
              <a:rPr lang="en-US" sz="1200" dirty="0"/>
              <a:t> de </a:t>
            </a:r>
            <a:r>
              <a:rPr lang="en-US" sz="1200" dirty="0" err="1"/>
              <a:t>règles</a:t>
            </a:r>
            <a:endParaRPr lang="en-US" sz="1200" dirty="0"/>
          </a:p>
        </p:txBody>
      </p:sp>
      <p:sp>
        <p:nvSpPr>
          <p:cNvPr id="12" name="Flèche droite 11"/>
          <p:cNvSpPr/>
          <p:nvPr/>
        </p:nvSpPr>
        <p:spPr>
          <a:xfrm rot="6810388">
            <a:off x="6296419" y="911793"/>
            <a:ext cx="432048" cy="432048"/>
          </a:xfrm>
          <a:prstGeom prst="rightArrow">
            <a:avLst/>
          </a:prstGeom>
          <a:solidFill>
            <a:srgbClr val="FFFF9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ZoneTexte 12"/>
          <p:cNvSpPr txBox="1"/>
          <p:nvPr/>
        </p:nvSpPr>
        <p:spPr>
          <a:xfrm>
            <a:off x="6948264" y="843558"/>
            <a:ext cx="2016224" cy="461665"/>
          </a:xfrm>
          <a:prstGeom prst="rect">
            <a:avLst/>
          </a:prstGeom>
          <a:noFill/>
        </p:spPr>
        <p:txBody>
          <a:bodyPr wrap="square" rtlCol="0">
            <a:spAutoFit/>
          </a:bodyPr>
          <a:lstStyle/>
          <a:p>
            <a:r>
              <a:rPr lang="en-US" sz="1200" dirty="0" err="1"/>
              <a:t>Deployer</a:t>
            </a:r>
            <a:r>
              <a:rPr lang="en-US" sz="1200" dirty="0"/>
              <a:t> la </a:t>
            </a:r>
            <a:r>
              <a:rPr lang="en-US" sz="1200" dirty="0" err="1"/>
              <a:t>règle</a:t>
            </a:r>
            <a:r>
              <a:rPr lang="en-US" sz="1200" dirty="0"/>
              <a:t> pour la </a:t>
            </a:r>
            <a:r>
              <a:rPr lang="en-US" sz="1200" dirty="0" err="1"/>
              <a:t>mettre</a:t>
            </a:r>
            <a:r>
              <a:rPr lang="en-US" sz="1200" dirty="0"/>
              <a:t> en </a:t>
            </a:r>
            <a:r>
              <a:rPr lang="en-US" sz="1200" dirty="0" err="1"/>
              <a:t>éxécution</a:t>
            </a:r>
            <a:endParaRPr lang="en-US" sz="1200" dirty="0"/>
          </a:p>
        </p:txBody>
      </p:sp>
      <p:sp>
        <p:nvSpPr>
          <p:cNvPr id="14" name="Flèche droite 13"/>
          <p:cNvSpPr/>
          <p:nvPr/>
        </p:nvSpPr>
        <p:spPr>
          <a:xfrm rot="10184783">
            <a:off x="6839251" y="1454625"/>
            <a:ext cx="432048" cy="432048"/>
          </a:xfrm>
          <a:prstGeom prst="rightArrow">
            <a:avLst/>
          </a:prstGeom>
          <a:solidFill>
            <a:srgbClr val="FFFF9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ZoneTexte 14"/>
          <p:cNvSpPr txBox="1"/>
          <p:nvPr/>
        </p:nvSpPr>
        <p:spPr>
          <a:xfrm>
            <a:off x="7380312" y="1419622"/>
            <a:ext cx="2016224" cy="1015663"/>
          </a:xfrm>
          <a:prstGeom prst="rect">
            <a:avLst/>
          </a:prstGeom>
          <a:noFill/>
        </p:spPr>
        <p:txBody>
          <a:bodyPr wrap="square" rtlCol="0">
            <a:spAutoFit/>
          </a:bodyPr>
          <a:lstStyle/>
          <a:p>
            <a:r>
              <a:rPr lang="en-US" sz="1200" dirty="0" err="1"/>
              <a:t>Onglet</a:t>
            </a:r>
            <a:r>
              <a:rPr lang="en-US" sz="1200" dirty="0"/>
              <a:t> “info” pour </a:t>
            </a:r>
            <a:r>
              <a:rPr lang="en-US" sz="1200" dirty="0" err="1"/>
              <a:t>obtenir</a:t>
            </a:r>
            <a:r>
              <a:rPr lang="en-US" sz="1200" dirty="0"/>
              <a:t> des </a:t>
            </a:r>
            <a:r>
              <a:rPr lang="en-US" sz="1200" dirty="0" err="1"/>
              <a:t>détails</a:t>
            </a:r>
            <a:r>
              <a:rPr lang="en-US" sz="1200" dirty="0"/>
              <a:t> </a:t>
            </a:r>
            <a:r>
              <a:rPr lang="en-US" sz="1200" dirty="0" err="1"/>
              <a:t>sur</a:t>
            </a:r>
            <a:r>
              <a:rPr lang="en-US" sz="1200" dirty="0"/>
              <a:t> la </a:t>
            </a:r>
            <a:r>
              <a:rPr lang="en-US" sz="1200" dirty="0" err="1"/>
              <a:t>règle</a:t>
            </a:r>
            <a:r>
              <a:rPr lang="en-US" sz="1200" dirty="0"/>
              <a:t>, </a:t>
            </a:r>
          </a:p>
          <a:p>
            <a:r>
              <a:rPr lang="en-US" sz="1200" dirty="0" err="1"/>
              <a:t>Onglet</a:t>
            </a:r>
            <a:r>
              <a:rPr lang="en-US" sz="1200" dirty="0"/>
              <a:t> Debug pour </a:t>
            </a:r>
            <a:r>
              <a:rPr lang="en-US" sz="1200" dirty="0" err="1"/>
              <a:t>voir</a:t>
            </a:r>
            <a:r>
              <a:rPr lang="en-US" sz="1200" dirty="0"/>
              <a:t> les messages </a:t>
            </a:r>
            <a:r>
              <a:rPr lang="en-US" sz="1200" dirty="0" err="1"/>
              <a:t>générés</a:t>
            </a:r>
            <a:r>
              <a:rPr lang="en-US" sz="1200" dirty="0"/>
              <a:t> par le node Debug</a:t>
            </a:r>
          </a:p>
        </p:txBody>
      </p:sp>
      <p:pic>
        <p:nvPicPr>
          <p:cNvPr id="48131" name="Picture 3"/>
          <p:cNvPicPr>
            <a:picLocks noChangeAspect="1" noChangeArrowheads="1"/>
          </p:cNvPicPr>
          <p:nvPr/>
        </p:nvPicPr>
        <p:blipFill>
          <a:blip r:embed="rId3" cstate="print"/>
          <a:srcRect/>
          <a:stretch>
            <a:fillRect/>
          </a:stretch>
        </p:blipFill>
        <p:spPr bwMode="auto">
          <a:xfrm>
            <a:off x="7452320" y="2427734"/>
            <a:ext cx="1422932" cy="404242"/>
          </a:xfrm>
          <a:prstGeom prst="rect">
            <a:avLst/>
          </a:prstGeom>
          <a:noFill/>
          <a:ln w="9525">
            <a:noFill/>
            <a:miter lim="800000"/>
            <a:headEnd/>
            <a:tailEnd/>
          </a:ln>
        </p:spPr>
      </p:pic>
    </p:spTree>
    <p:extLst>
      <p:ext uri="{BB962C8B-B14F-4D97-AF65-F5344CB8AC3E}">
        <p14:creationId xmlns:p14="http://schemas.microsoft.com/office/powerpoint/2010/main" val="171192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51520" y="843558"/>
            <a:ext cx="5857916" cy="3724096"/>
          </a:xfrm>
          <a:prstGeom prst="rect">
            <a:avLst/>
          </a:prstGeom>
          <a:noFill/>
        </p:spPr>
        <p:txBody>
          <a:bodyPr wrap="square" rtlCol="0">
            <a:spAutoFit/>
          </a:bodyPr>
          <a:lstStyle/>
          <a:p>
            <a:pPr>
              <a:buFont typeface="Arial" pitchFamily="34" charset="0"/>
              <a:buChar char="•"/>
            </a:pPr>
            <a:endParaRPr lang="en-US" dirty="0"/>
          </a:p>
          <a:p>
            <a:pPr marL="285750" indent="-285750">
              <a:buFont typeface="Arial" panose="020B0604020202020204" pitchFamily="34" charset="0"/>
              <a:buChar char="•"/>
            </a:pPr>
            <a:r>
              <a:rPr lang="en-US" sz="1600" dirty="0" err="1">
                <a:latin typeface="Calibri" pitchFamily="34" charset="0"/>
              </a:rPr>
              <a:t>Aujourd’hui</a:t>
            </a:r>
            <a:r>
              <a:rPr lang="en-US" dirty="0">
                <a:latin typeface="Calibri" pitchFamily="34" charset="0"/>
              </a:rPr>
              <a:t>, </a:t>
            </a:r>
            <a:r>
              <a:rPr lang="en-US" sz="2000" b="1" dirty="0">
                <a:latin typeface="Calibri" pitchFamily="34" charset="0"/>
              </a:rPr>
              <a:t>50%</a:t>
            </a:r>
            <a:r>
              <a:rPr lang="en-US" dirty="0">
                <a:latin typeface="Calibri" pitchFamily="34" charset="0"/>
              </a:rPr>
              <a:t> </a:t>
            </a:r>
            <a:r>
              <a:rPr lang="en-US" sz="1600" dirty="0">
                <a:latin typeface="Calibri" pitchFamily="34" charset="0"/>
              </a:rPr>
              <a:t>de la population </a:t>
            </a:r>
            <a:r>
              <a:rPr lang="en-US" sz="1600" dirty="0" err="1">
                <a:latin typeface="Calibri" pitchFamily="34" charset="0"/>
              </a:rPr>
              <a:t>mondiale</a:t>
            </a:r>
            <a:r>
              <a:rPr lang="en-US" sz="1600" dirty="0">
                <a:latin typeface="Calibri" pitchFamily="34" charset="0"/>
              </a:rPr>
              <a:t> </a:t>
            </a:r>
            <a:r>
              <a:rPr lang="en-US" sz="1600" dirty="0" err="1">
                <a:latin typeface="Calibri" pitchFamily="34" charset="0"/>
              </a:rPr>
              <a:t>vit</a:t>
            </a:r>
            <a:r>
              <a:rPr lang="en-US" sz="1600" dirty="0">
                <a:latin typeface="Calibri" pitchFamily="34" charset="0"/>
              </a:rPr>
              <a:t> </a:t>
            </a:r>
            <a:r>
              <a:rPr lang="en-US" sz="1600" dirty="0" err="1">
                <a:latin typeface="Calibri" pitchFamily="34" charset="0"/>
              </a:rPr>
              <a:t>dans</a:t>
            </a:r>
            <a:r>
              <a:rPr lang="en-US" sz="1600" dirty="0">
                <a:latin typeface="Calibri" pitchFamily="34" charset="0"/>
              </a:rPr>
              <a:t> les </a:t>
            </a:r>
            <a:r>
              <a:rPr lang="en-US" sz="1600" dirty="0" err="1">
                <a:latin typeface="Calibri" pitchFamily="34" charset="0"/>
              </a:rPr>
              <a:t>villes</a:t>
            </a:r>
            <a:r>
              <a:rPr lang="en-US" sz="1600" dirty="0">
                <a:latin typeface="Calibri" pitchFamily="34" charset="0"/>
              </a:rPr>
              <a:t>. </a:t>
            </a:r>
          </a:p>
          <a:p>
            <a:pPr>
              <a:buFont typeface="Arial" pitchFamily="34" charset="0"/>
              <a:buChar char="•"/>
            </a:pPr>
            <a:endParaRPr lang="en-US" sz="1600" dirty="0">
              <a:latin typeface="Calibri" pitchFamily="34" charset="0"/>
            </a:endParaRPr>
          </a:p>
          <a:p>
            <a:pPr marL="285750" indent="-285750">
              <a:buFont typeface="Arial" panose="020B0604020202020204" pitchFamily="34" charset="0"/>
              <a:buChar char="•"/>
            </a:pPr>
            <a:r>
              <a:rPr lang="en-US" sz="1600" dirty="0" err="1">
                <a:latin typeface="Calibri" pitchFamily="34" charset="0"/>
              </a:rPr>
              <a:t>Prévisions</a:t>
            </a:r>
            <a:r>
              <a:rPr lang="en-US" sz="1600" dirty="0">
                <a:latin typeface="Calibri" pitchFamily="34" charset="0"/>
              </a:rPr>
              <a:t> pour 2050: </a:t>
            </a:r>
            <a:r>
              <a:rPr lang="en-US" sz="2000" b="1" dirty="0">
                <a:latin typeface="Calibri" pitchFamily="34" charset="0"/>
              </a:rPr>
              <a:t>70%+</a:t>
            </a:r>
          </a:p>
          <a:p>
            <a:pPr>
              <a:buFont typeface="Arial" pitchFamily="34" charset="0"/>
              <a:buChar char="•"/>
            </a:pPr>
            <a:endParaRPr lang="en-US" sz="1600" dirty="0">
              <a:latin typeface="Calibri" pitchFamily="34" charset="0"/>
            </a:endParaRPr>
          </a:p>
          <a:p>
            <a:pPr marL="285750" indent="-285750">
              <a:buFont typeface="Arial" panose="020B0604020202020204" pitchFamily="34" charset="0"/>
              <a:buChar char="•"/>
            </a:pPr>
            <a:r>
              <a:rPr lang="en-US" sz="1600" dirty="0"/>
              <a:t>Il y a 40 </a:t>
            </a:r>
            <a:r>
              <a:rPr lang="en-US" sz="1600" dirty="0" err="1"/>
              <a:t>megalopoles</a:t>
            </a:r>
            <a:r>
              <a:rPr lang="en-US" sz="1600" dirty="0"/>
              <a:t> de 10+ millions </a:t>
            </a:r>
            <a:r>
              <a:rPr lang="en-US" sz="1600" dirty="0" err="1"/>
              <a:t>d’habitants</a:t>
            </a:r>
            <a:endParaRPr lang="en-US" sz="1600" dirty="0"/>
          </a:p>
          <a:p>
            <a:endParaRPr lang="en-US" sz="1600" dirty="0"/>
          </a:p>
          <a:p>
            <a:endParaRPr lang="en-US" sz="400" dirty="0"/>
          </a:p>
          <a:p>
            <a:pPr marL="285750" indent="-285750">
              <a:buFont typeface="Arial" panose="020B0604020202020204" pitchFamily="34" charset="0"/>
              <a:buChar char="•"/>
            </a:pPr>
            <a:r>
              <a:rPr lang="en-US" sz="1600" dirty="0"/>
              <a:t>Les </a:t>
            </a:r>
            <a:r>
              <a:rPr lang="en-US" sz="1600" dirty="0" err="1"/>
              <a:t>villes</a:t>
            </a:r>
            <a:r>
              <a:rPr lang="en-US" sz="1600" dirty="0"/>
              <a:t> </a:t>
            </a:r>
            <a:r>
              <a:rPr lang="en-US" sz="1600" dirty="0" err="1"/>
              <a:t>sont</a:t>
            </a:r>
            <a:r>
              <a:rPr lang="en-US" sz="1600" dirty="0"/>
              <a:t> </a:t>
            </a:r>
            <a:r>
              <a:rPr lang="en-US" sz="1600" dirty="0" err="1"/>
              <a:t>responsables</a:t>
            </a:r>
            <a:r>
              <a:rPr lang="en-US" sz="1600" dirty="0"/>
              <a:t> de </a:t>
            </a:r>
            <a:r>
              <a:rPr lang="en-US" sz="1600" b="1" i="1" dirty="0"/>
              <a:t>80% </a:t>
            </a:r>
            <a:r>
              <a:rPr lang="en-US" sz="1600" dirty="0"/>
              <a:t>de </a:t>
            </a:r>
            <a:r>
              <a:rPr lang="en-US" sz="1600" dirty="0" err="1"/>
              <a:t>l’émission</a:t>
            </a:r>
            <a:r>
              <a:rPr lang="en-US" sz="1600" dirty="0"/>
              <a:t> de CO2</a:t>
            </a:r>
          </a:p>
          <a:p>
            <a:pPr>
              <a:buFont typeface="Arial" pitchFamily="34" charset="0"/>
              <a:buChar char="•"/>
            </a:pPr>
            <a:endParaRPr lang="en-US" sz="1600" dirty="0"/>
          </a:p>
          <a:p>
            <a:pPr>
              <a:buFont typeface="Arial" pitchFamily="34" charset="0"/>
              <a:buChar char="•"/>
            </a:pPr>
            <a:endParaRPr lang="en-US" sz="400" dirty="0"/>
          </a:p>
          <a:p>
            <a:pPr marL="285750" indent="-285750">
              <a:buFont typeface="Arial" panose="020B0604020202020204" pitchFamily="34" charset="0"/>
              <a:buChar char="•"/>
            </a:pPr>
            <a:r>
              <a:rPr lang="en-US" sz="1600" dirty="0"/>
              <a:t>et de </a:t>
            </a:r>
            <a:r>
              <a:rPr lang="en-US" sz="1600" b="1" i="1" dirty="0"/>
              <a:t>75% </a:t>
            </a:r>
            <a:r>
              <a:rPr lang="en-US" sz="1600" dirty="0"/>
              <a:t>de la </a:t>
            </a:r>
            <a:r>
              <a:rPr lang="en-US" sz="1600" dirty="0" err="1"/>
              <a:t>consommation</a:t>
            </a:r>
            <a:r>
              <a:rPr lang="en-US" sz="1600" dirty="0"/>
              <a:t> </a:t>
            </a:r>
            <a:r>
              <a:rPr lang="en-US" sz="1600" dirty="0" err="1"/>
              <a:t>d’énergie</a:t>
            </a:r>
            <a:r>
              <a:rPr lang="en-US" sz="1600" dirty="0"/>
              <a:t>…</a:t>
            </a:r>
          </a:p>
          <a:p>
            <a:pPr>
              <a:buFont typeface="Arial" pitchFamily="34" charset="0"/>
              <a:buChar char="•"/>
            </a:pPr>
            <a:endParaRPr lang="en-US" sz="1600" dirty="0"/>
          </a:p>
          <a:p>
            <a:pPr>
              <a:buFont typeface="Arial" pitchFamily="34" charset="0"/>
              <a:buChar char="•"/>
            </a:pPr>
            <a:endParaRPr lang="en-US" sz="400" dirty="0"/>
          </a:p>
          <a:p>
            <a:pPr marL="285750" indent="-285750">
              <a:buFont typeface="Arial" panose="020B0604020202020204" pitchFamily="34" charset="0"/>
              <a:buChar char="•"/>
            </a:pPr>
            <a:r>
              <a:rPr lang="en-US" sz="1600" dirty="0"/>
              <a:t>En Chine, </a:t>
            </a:r>
            <a:r>
              <a:rPr lang="en-US" sz="1600" dirty="0" err="1"/>
              <a:t>dans</a:t>
            </a:r>
            <a:r>
              <a:rPr lang="en-US" sz="1600" dirty="0"/>
              <a:t> les 15 </a:t>
            </a:r>
            <a:r>
              <a:rPr lang="en-US" sz="1600" dirty="0" err="1"/>
              <a:t>prochaines</a:t>
            </a:r>
            <a:r>
              <a:rPr lang="en-US" sz="1600" dirty="0"/>
              <a:t> </a:t>
            </a:r>
            <a:r>
              <a:rPr lang="en-US" sz="1600" dirty="0" err="1"/>
              <a:t>années</a:t>
            </a:r>
            <a:r>
              <a:rPr lang="en-US" sz="1600" dirty="0"/>
              <a:t>, 300 millions </a:t>
            </a:r>
            <a:r>
              <a:rPr lang="en-US" sz="1600" dirty="0" err="1"/>
              <a:t>d’habitants</a:t>
            </a:r>
            <a:r>
              <a:rPr lang="en-US" sz="1600" dirty="0"/>
              <a:t> (</a:t>
            </a:r>
            <a:r>
              <a:rPr lang="en-US" sz="1600" dirty="0" err="1"/>
              <a:t>soit</a:t>
            </a:r>
            <a:r>
              <a:rPr lang="en-US" sz="1600" dirty="0"/>
              <a:t> la population des USA) </a:t>
            </a:r>
            <a:r>
              <a:rPr lang="en-US" sz="1600" dirty="0" err="1"/>
              <a:t>déménageront</a:t>
            </a:r>
            <a:r>
              <a:rPr lang="en-US" sz="1600" dirty="0"/>
              <a:t> </a:t>
            </a:r>
            <a:r>
              <a:rPr lang="en-US" sz="1600" dirty="0" err="1"/>
              <a:t>dans</a:t>
            </a:r>
            <a:r>
              <a:rPr lang="en-US" sz="1600" dirty="0"/>
              <a:t> les </a:t>
            </a:r>
            <a:r>
              <a:rPr lang="en-US" sz="1600" dirty="0" err="1"/>
              <a:t>villes</a:t>
            </a:r>
            <a:endParaRPr lang="en-US" sz="1600" dirty="0"/>
          </a:p>
        </p:txBody>
      </p:sp>
      <p:sp>
        <p:nvSpPr>
          <p:cNvPr id="7" name="ZoneTexte 6"/>
          <p:cNvSpPr txBox="1"/>
          <p:nvPr/>
        </p:nvSpPr>
        <p:spPr>
          <a:xfrm>
            <a:off x="214282" y="272463"/>
            <a:ext cx="6929486" cy="523220"/>
          </a:xfrm>
          <a:prstGeom prst="rect">
            <a:avLst/>
          </a:prstGeom>
          <a:noFill/>
        </p:spPr>
        <p:txBody>
          <a:bodyPr wrap="square" rtlCol="0">
            <a:spAutoFit/>
          </a:bodyPr>
          <a:lstStyle/>
          <a:p>
            <a:r>
              <a:rPr lang="en-US" sz="2800" dirty="0"/>
              <a:t>Les </a:t>
            </a:r>
            <a:r>
              <a:rPr lang="en-US" sz="2800" dirty="0" err="1"/>
              <a:t>constats</a:t>
            </a:r>
            <a:endParaRPr lang="en-US" sz="2800" dirty="0"/>
          </a:p>
        </p:txBody>
      </p:sp>
      <p:pic>
        <p:nvPicPr>
          <p:cNvPr id="8" name="Picture 2"/>
          <p:cNvPicPr>
            <a:picLocks noChangeAspect="1" noChangeArrowheads="1"/>
          </p:cNvPicPr>
          <p:nvPr/>
        </p:nvPicPr>
        <p:blipFill>
          <a:blip r:embed="rId3" cstate="print"/>
          <a:srcRect l="4317" t="16803" r="15094" b="5903"/>
          <a:stretch>
            <a:fillRect/>
          </a:stretch>
        </p:blipFill>
        <p:spPr bwMode="auto">
          <a:xfrm>
            <a:off x="5904594" y="1638789"/>
            <a:ext cx="2980505" cy="1224136"/>
          </a:xfrm>
          <a:prstGeom prst="rect">
            <a:avLst/>
          </a:prstGeom>
          <a:noFill/>
          <a:ln w="9525">
            <a:noFill/>
            <a:miter lim="800000"/>
            <a:headEnd/>
            <a:tailEnd/>
          </a:ln>
          <a:effectLst/>
        </p:spPr>
      </p:pic>
      <p:sp>
        <p:nvSpPr>
          <p:cNvPr id="9" name="ZoneTexte 8"/>
          <p:cNvSpPr txBox="1"/>
          <p:nvPr/>
        </p:nvSpPr>
        <p:spPr>
          <a:xfrm>
            <a:off x="5825206" y="2916982"/>
            <a:ext cx="3427314" cy="230832"/>
          </a:xfrm>
          <a:prstGeom prst="rect">
            <a:avLst/>
          </a:prstGeom>
          <a:noFill/>
        </p:spPr>
        <p:txBody>
          <a:bodyPr wrap="square" rtlCol="0">
            <a:spAutoFit/>
          </a:bodyPr>
          <a:lstStyle/>
          <a:p>
            <a:r>
              <a:rPr lang="en-US" sz="900" dirty="0"/>
              <a:t>Source: United Nations Population Prospects, 2014 revision report.</a:t>
            </a:r>
          </a:p>
        </p:txBody>
      </p:sp>
      <p:sp>
        <p:nvSpPr>
          <p:cNvPr id="10" name="ZoneTexte 9"/>
          <p:cNvSpPr txBox="1"/>
          <p:nvPr/>
        </p:nvSpPr>
        <p:spPr>
          <a:xfrm>
            <a:off x="5749410" y="816908"/>
            <a:ext cx="3459266" cy="523220"/>
          </a:xfrm>
          <a:prstGeom prst="rect">
            <a:avLst/>
          </a:prstGeom>
          <a:noFill/>
        </p:spPr>
        <p:txBody>
          <a:bodyPr wrap="square" rtlCol="0">
            <a:spAutoFit/>
          </a:bodyPr>
          <a:lstStyle/>
          <a:p>
            <a:pPr algn="ctr"/>
            <a:r>
              <a:rPr lang="en-US" sz="1400" b="1" dirty="0" err="1"/>
              <a:t>Répartion</a:t>
            </a:r>
            <a:r>
              <a:rPr lang="en-US" sz="1400" b="1" dirty="0"/>
              <a:t> de la population </a:t>
            </a:r>
            <a:r>
              <a:rPr lang="en-US" sz="1400" b="1" dirty="0" err="1"/>
              <a:t>urbaine</a:t>
            </a:r>
            <a:r>
              <a:rPr lang="en-US" sz="1400" b="1" dirty="0"/>
              <a:t> &amp; </a:t>
            </a:r>
            <a:r>
              <a:rPr lang="en-US" sz="1400" b="1" dirty="0" err="1"/>
              <a:t>rurale</a:t>
            </a:r>
            <a:r>
              <a:rPr lang="en-US" sz="1400" b="1" dirty="0"/>
              <a:t> </a:t>
            </a:r>
            <a:r>
              <a:rPr lang="en-US" sz="1400" b="1" dirty="0" err="1"/>
              <a:t>dans</a:t>
            </a:r>
            <a:r>
              <a:rPr lang="en-US" sz="1400" b="1" dirty="0"/>
              <a:t> le monde, entre 1950 et 2050</a:t>
            </a:r>
          </a:p>
        </p:txBody>
      </p:sp>
      <p:pic>
        <p:nvPicPr>
          <p:cNvPr id="11" name="Picture 2"/>
          <p:cNvPicPr>
            <a:picLocks noChangeAspect="1" noChangeArrowheads="1"/>
          </p:cNvPicPr>
          <p:nvPr/>
        </p:nvPicPr>
        <p:blipFill>
          <a:blip r:embed="rId4" cstate="print"/>
          <a:srcRect/>
          <a:stretch>
            <a:fillRect/>
          </a:stretch>
        </p:blipFill>
        <p:spPr bwMode="auto">
          <a:xfrm>
            <a:off x="6149729" y="3166624"/>
            <a:ext cx="2994271" cy="1637374"/>
          </a:xfrm>
          <a:prstGeom prst="rect">
            <a:avLst/>
          </a:prstGeom>
          <a:noFill/>
          <a:ln w="9525">
            <a:noFill/>
            <a:miter lim="800000"/>
            <a:headEnd/>
            <a:tailEnd/>
          </a:ln>
          <a:effectLst/>
        </p:spPr>
      </p:pic>
    </p:spTree>
    <p:extLst>
      <p:ext uri="{BB962C8B-B14F-4D97-AF65-F5344CB8AC3E}">
        <p14:creationId xmlns:p14="http://schemas.microsoft.com/office/powerpoint/2010/main" val="270938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306333"/>
            <a:ext cx="8229600" cy="857250"/>
          </a:xfrm>
        </p:spPr>
        <p:txBody>
          <a:bodyPr>
            <a:normAutofit fontScale="90000"/>
          </a:bodyPr>
          <a:lstStyle/>
          <a:p>
            <a:r>
              <a:rPr lang="fr-FR" sz="2700" dirty="0"/>
              <a:t>Exemple: Afficher les messages reçus dans l’onglet « </a:t>
            </a:r>
            <a:r>
              <a:rPr lang="fr-FR" sz="2700" dirty="0" err="1"/>
              <a:t>debug</a:t>
            </a:r>
            <a:r>
              <a:rPr lang="fr-FR" sz="2700" dirty="0"/>
              <a:t> »</a:t>
            </a:r>
            <a:br>
              <a:rPr lang="fr-FR" dirty="0"/>
            </a:br>
            <a:endParaRPr lang="fr-FR" dirty="0"/>
          </a:p>
        </p:txBody>
      </p:sp>
      <p:sp>
        <p:nvSpPr>
          <p:cNvPr id="3" name="ZoneTexte 2"/>
          <p:cNvSpPr txBox="1"/>
          <p:nvPr/>
        </p:nvSpPr>
        <p:spPr>
          <a:xfrm>
            <a:off x="755576" y="987574"/>
            <a:ext cx="6696744" cy="369332"/>
          </a:xfrm>
          <a:prstGeom prst="rect">
            <a:avLst/>
          </a:prstGeom>
          <a:noFill/>
        </p:spPr>
        <p:txBody>
          <a:bodyPr wrap="square" rtlCol="0">
            <a:spAutoFit/>
          </a:bodyPr>
          <a:lstStyle/>
          <a:p>
            <a:r>
              <a:rPr lang="fr-FR" dirty="0"/>
              <a:t>Afficher les messages reçus dans l’onglet « </a:t>
            </a:r>
            <a:r>
              <a:rPr lang="fr-FR" dirty="0" err="1"/>
              <a:t>debug</a:t>
            </a:r>
            <a:r>
              <a:rPr lang="fr-FR" dirty="0"/>
              <a:t> »</a:t>
            </a:r>
          </a:p>
        </p:txBody>
      </p:sp>
      <p:pic>
        <p:nvPicPr>
          <p:cNvPr id="4" name="Picture 2"/>
          <p:cNvPicPr>
            <a:picLocks noChangeAspect="1" noChangeArrowheads="1"/>
          </p:cNvPicPr>
          <p:nvPr/>
        </p:nvPicPr>
        <p:blipFill>
          <a:blip r:embed="rId2" cstate="print"/>
          <a:srcRect/>
          <a:stretch>
            <a:fillRect/>
          </a:stretch>
        </p:blipFill>
        <p:spPr bwMode="auto">
          <a:xfrm>
            <a:off x="2859088" y="1862138"/>
            <a:ext cx="3425825" cy="1419225"/>
          </a:xfrm>
          <a:prstGeom prst="rect">
            <a:avLst/>
          </a:prstGeom>
          <a:noFill/>
          <a:ln w="9525">
            <a:noFill/>
            <a:miter lim="800000"/>
            <a:headEnd/>
            <a:tailEnd/>
          </a:ln>
        </p:spPr>
      </p:pic>
    </p:spTree>
    <p:extLst>
      <p:ext uri="{BB962C8B-B14F-4D97-AF65-F5344CB8AC3E}">
        <p14:creationId xmlns:p14="http://schemas.microsoft.com/office/powerpoint/2010/main" val="678106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0832" y="51470"/>
            <a:ext cx="8229600" cy="857250"/>
          </a:xfrm>
        </p:spPr>
        <p:txBody>
          <a:bodyPr>
            <a:normAutofit/>
          </a:bodyPr>
          <a:lstStyle/>
          <a:p>
            <a:r>
              <a:rPr lang="fr-FR" sz="2400" dirty="0"/>
              <a:t>Exemple: récupération brute des données en provenance de </a:t>
            </a:r>
            <a:r>
              <a:rPr lang="fr-FR" sz="2400" dirty="0" err="1"/>
              <a:t>TTN</a:t>
            </a:r>
            <a:r>
              <a:rPr lang="fr-FR" sz="2400" dirty="0"/>
              <a:t> via le protocole </a:t>
            </a:r>
            <a:r>
              <a:rPr lang="fr-FR" sz="2400" dirty="0" err="1"/>
              <a:t>MQTT</a:t>
            </a:r>
            <a:endParaRPr lang="fr-FR" sz="2400" dirty="0"/>
          </a:p>
        </p:txBody>
      </p:sp>
      <p:pic>
        <p:nvPicPr>
          <p:cNvPr id="4" name="Image 3">
            <a:extLst>
              <a:ext uri="{FF2B5EF4-FFF2-40B4-BE49-F238E27FC236}">
                <a16:creationId xmlns:a16="http://schemas.microsoft.com/office/drawing/2014/main" id="{736476BB-AF70-811B-A768-7F0570A05E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8972" y="1134110"/>
            <a:ext cx="5266055" cy="2875280"/>
          </a:xfrm>
          <a:prstGeom prst="rect">
            <a:avLst/>
          </a:prstGeom>
          <a:noFill/>
          <a:ln>
            <a:noFill/>
          </a:ln>
        </p:spPr>
      </p:pic>
    </p:spTree>
    <p:extLst>
      <p:ext uri="{BB962C8B-B14F-4D97-AF65-F5344CB8AC3E}">
        <p14:creationId xmlns:p14="http://schemas.microsoft.com/office/powerpoint/2010/main" val="1215363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130324"/>
            <a:ext cx="8229600" cy="857250"/>
          </a:xfrm>
        </p:spPr>
        <p:txBody>
          <a:bodyPr>
            <a:normAutofit/>
          </a:bodyPr>
          <a:lstStyle/>
          <a:p>
            <a:r>
              <a:rPr lang="fr-FR" sz="2800" dirty="0"/>
              <a:t>Structure du message envoyé par la carte </a:t>
            </a:r>
            <a:r>
              <a:rPr lang="fr-FR" sz="2800" dirty="0" err="1"/>
              <a:t>mBED</a:t>
            </a:r>
            <a:endParaRPr lang="fr-FR" sz="2800" dirty="0"/>
          </a:p>
        </p:txBody>
      </p:sp>
      <p:sp>
        <p:nvSpPr>
          <p:cNvPr id="3" name="Rectangle 2"/>
          <p:cNvSpPr/>
          <p:nvPr/>
        </p:nvSpPr>
        <p:spPr>
          <a:xfrm>
            <a:off x="3024336" y="818292"/>
            <a:ext cx="4572000" cy="3985706"/>
          </a:xfrm>
          <a:prstGeom prst="rect">
            <a:avLst/>
          </a:prstGeom>
        </p:spPr>
        <p:txBody>
          <a:bodyPr>
            <a:spAutoFit/>
          </a:bodyPr>
          <a:lstStyle/>
          <a:p>
            <a:r>
              <a:rPr lang="fr-FR" sz="1100" dirty="0"/>
              <a:t>{ </a:t>
            </a:r>
          </a:p>
          <a:p>
            <a:r>
              <a:rPr lang="fr-FR" sz="1100" dirty="0"/>
              <a:t>   "</a:t>
            </a:r>
            <a:r>
              <a:rPr lang="fr-FR" sz="1100" dirty="0" err="1"/>
              <a:t>topic</a:t>
            </a:r>
            <a:r>
              <a:rPr lang="fr-FR" sz="1100" dirty="0"/>
              <a:t>": "iot-2/type/Lampadaire/id/Lampadaire01/</a:t>
            </a:r>
            <a:r>
              <a:rPr lang="fr-FR" sz="1100" dirty="0" err="1"/>
              <a:t>evt</a:t>
            </a:r>
            <a:r>
              <a:rPr lang="fr-FR" sz="1100" dirty="0"/>
              <a:t>/</a:t>
            </a:r>
            <a:r>
              <a:rPr lang="fr-FR" sz="1100" dirty="0" err="1"/>
              <a:t>status</a:t>
            </a:r>
            <a:r>
              <a:rPr lang="fr-FR" sz="1100" dirty="0"/>
              <a:t>/</a:t>
            </a:r>
            <a:r>
              <a:rPr lang="fr-FR" sz="1100" dirty="0" err="1"/>
              <a:t>fmt</a:t>
            </a:r>
            <a:r>
              <a:rPr lang="fr-FR" sz="1100" dirty="0"/>
              <a:t>/</a:t>
            </a:r>
            <a:r>
              <a:rPr lang="fr-FR" sz="1100" dirty="0" err="1"/>
              <a:t>json</a:t>
            </a:r>
            <a:r>
              <a:rPr lang="fr-FR" sz="1100" dirty="0"/>
              <a:t>", </a:t>
            </a:r>
          </a:p>
          <a:p>
            <a:r>
              <a:rPr lang="fr-FR" sz="1100" dirty="0"/>
              <a:t>   "</a:t>
            </a:r>
            <a:r>
              <a:rPr lang="fr-FR" sz="1100" dirty="0" err="1"/>
              <a:t>payload</a:t>
            </a:r>
            <a:r>
              <a:rPr lang="fr-FR" sz="1100" dirty="0"/>
              <a:t>": </a:t>
            </a:r>
          </a:p>
          <a:p>
            <a:r>
              <a:rPr lang="fr-FR" sz="1100" dirty="0"/>
              <a:t>   { "d": </a:t>
            </a:r>
          </a:p>
          <a:p>
            <a:r>
              <a:rPr lang="fr-FR" sz="1100" dirty="0"/>
              <a:t>      { "</a:t>
            </a:r>
            <a:r>
              <a:rPr lang="fr-FR" sz="1100" dirty="0" err="1"/>
              <a:t>myName</a:t>
            </a:r>
            <a:r>
              <a:rPr lang="fr-FR" sz="1100" dirty="0"/>
              <a:t>": "</a:t>
            </a:r>
            <a:r>
              <a:rPr lang="fr-FR" sz="1100" dirty="0" err="1"/>
              <a:t>IoT</a:t>
            </a:r>
            <a:r>
              <a:rPr lang="fr-FR" sz="1100" dirty="0"/>
              <a:t> </a:t>
            </a:r>
            <a:r>
              <a:rPr lang="fr-FR" sz="1100" dirty="0" err="1"/>
              <a:t>mbed</a:t>
            </a:r>
            <a:r>
              <a:rPr lang="fr-FR" sz="1100" dirty="0"/>
              <a:t>", </a:t>
            </a:r>
          </a:p>
          <a:p>
            <a:r>
              <a:rPr lang="fr-FR" sz="1100" dirty="0"/>
              <a:t>        "</a:t>
            </a:r>
            <a:r>
              <a:rPr lang="fr-FR" sz="1100" dirty="0" err="1"/>
              <a:t>accelX</a:t>
            </a:r>
            <a:r>
              <a:rPr lang="fr-FR" sz="1100" dirty="0"/>
              <a:t>": 0.1875, </a:t>
            </a:r>
          </a:p>
          <a:p>
            <a:r>
              <a:rPr lang="fr-FR" sz="1100" dirty="0"/>
              <a:t>        "</a:t>
            </a:r>
            <a:r>
              <a:rPr lang="fr-FR" sz="1100" dirty="0" err="1"/>
              <a:t>accelY</a:t>
            </a:r>
            <a:r>
              <a:rPr lang="fr-FR" sz="1100" dirty="0"/>
              <a:t>": 0.0938, </a:t>
            </a:r>
          </a:p>
          <a:p>
            <a:r>
              <a:rPr lang="fr-FR" sz="1100" dirty="0"/>
              <a:t>        "</a:t>
            </a:r>
            <a:r>
              <a:rPr lang="fr-FR" sz="1100" dirty="0" err="1"/>
              <a:t>accelZ</a:t>
            </a:r>
            <a:r>
              <a:rPr lang="fr-FR" sz="1100" dirty="0"/>
              <a:t>": 0.9845, </a:t>
            </a:r>
          </a:p>
          <a:p>
            <a:r>
              <a:rPr lang="fr-FR" sz="1100" dirty="0"/>
              <a:t>        "</a:t>
            </a:r>
            <a:r>
              <a:rPr lang="fr-FR" sz="1100" dirty="0" err="1"/>
              <a:t>temp</a:t>
            </a:r>
            <a:r>
              <a:rPr lang="fr-FR" sz="1100" dirty="0"/>
              <a:t>": 28.5, </a:t>
            </a:r>
          </a:p>
          <a:p>
            <a:r>
              <a:rPr lang="fr-FR" sz="1100" dirty="0"/>
              <a:t>        "joystick": "CENTRE", </a:t>
            </a:r>
          </a:p>
          <a:p>
            <a:r>
              <a:rPr lang="fr-FR" sz="1100" dirty="0"/>
              <a:t>        "potentiometer1": 0.6149, </a:t>
            </a:r>
          </a:p>
          <a:p>
            <a:r>
              <a:rPr lang="fr-FR" sz="1100" dirty="0"/>
              <a:t>        "potentiometer2": 0.0313, </a:t>
            </a:r>
          </a:p>
          <a:p>
            <a:r>
              <a:rPr lang="fr-FR" sz="1100" dirty="0"/>
              <a:t>        "Latitude": 43.7, </a:t>
            </a:r>
          </a:p>
          <a:p>
            <a:r>
              <a:rPr lang="fr-FR" sz="1100" dirty="0"/>
              <a:t>        "Longitude": 7.25, </a:t>
            </a:r>
          </a:p>
          <a:p>
            <a:r>
              <a:rPr lang="fr-FR" sz="1100" dirty="0"/>
              <a:t>        "</a:t>
            </a:r>
            <a:r>
              <a:rPr lang="fr-FR" sz="1100" dirty="0" err="1"/>
              <a:t>Rfid</a:t>
            </a:r>
            <a:r>
              <a:rPr lang="fr-FR" sz="1100" dirty="0"/>
              <a:t>": 12345</a:t>
            </a:r>
          </a:p>
          <a:p>
            <a:r>
              <a:rPr lang="fr-FR" sz="1100" dirty="0"/>
              <a:t>       }</a:t>
            </a:r>
          </a:p>
          <a:p>
            <a:r>
              <a:rPr lang="fr-FR" sz="1100" dirty="0"/>
              <a:t>    }, </a:t>
            </a:r>
          </a:p>
          <a:p>
            <a:r>
              <a:rPr lang="fr-FR" sz="1100" dirty="0"/>
              <a:t>    "</a:t>
            </a:r>
            <a:r>
              <a:rPr lang="fr-FR" sz="1100" dirty="0" err="1"/>
              <a:t>deviceId</a:t>
            </a:r>
            <a:r>
              <a:rPr lang="fr-FR" sz="1100" dirty="0"/>
              <a:t>": "Lampadaire01", </a:t>
            </a:r>
          </a:p>
          <a:p>
            <a:r>
              <a:rPr lang="fr-FR" sz="1100" dirty="0"/>
              <a:t>    "</a:t>
            </a:r>
            <a:r>
              <a:rPr lang="fr-FR" sz="1100" dirty="0" err="1"/>
              <a:t>deviceType</a:t>
            </a:r>
            <a:r>
              <a:rPr lang="fr-FR" sz="1100" dirty="0"/>
              <a:t>": "Lampadaire", </a:t>
            </a:r>
          </a:p>
          <a:p>
            <a:r>
              <a:rPr lang="fr-FR" sz="1100" dirty="0"/>
              <a:t>    "</a:t>
            </a:r>
            <a:r>
              <a:rPr lang="fr-FR" sz="1100" dirty="0" err="1"/>
              <a:t>eventType</a:t>
            </a:r>
            <a:r>
              <a:rPr lang="fr-FR" sz="1100" dirty="0"/>
              <a:t>": "</a:t>
            </a:r>
            <a:r>
              <a:rPr lang="fr-FR" sz="1100" dirty="0" err="1"/>
              <a:t>status</a:t>
            </a:r>
            <a:r>
              <a:rPr lang="fr-FR" sz="1100" dirty="0"/>
              <a:t>", </a:t>
            </a:r>
          </a:p>
          <a:p>
            <a:r>
              <a:rPr lang="fr-FR" sz="1100" dirty="0"/>
              <a:t>    "format": "</a:t>
            </a:r>
            <a:r>
              <a:rPr lang="fr-FR" sz="1100" dirty="0" err="1"/>
              <a:t>json</a:t>
            </a:r>
            <a:r>
              <a:rPr lang="fr-FR" sz="1100" dirty="0"/>
              <a:t>", </a:t>
            </a:r>
          </a:p>
          <a:p>
            <a:r>
              <a:rPr lang="fr-FR" sz="1100" dirty="0"/>
              <a:t>    "_</a:t>
            </a:r>
            <a:r>
              <a:rPr lang="fr-FR" sz="1100" dirty="0" err="1"/>
              <a:t>msgid</a:t>
            </a:r>
            <a:r>
              <a:rPr lang="fr-FR" sz="1100" dirty="0"/>
              <a:t>": "f3b4fe45.0c4b" </a:t>
            </a:r>
          </a:p>
          <a:p>
            <a:r>
              <a:rPr lang="fr-FR" sz="1100" dirty="0"/>
              <a:t>}</a:t>
            </a:r>
          </a:p>
        </p:txBody>
      </p:sp>
      <p:sp>
        <p:nvSpPr>
          <p:cNvPr id="4" name="Flèche droite 3"/>
          <p:cNvSpPr/>
          <p:nvPr/>
        </p:nvSpPr>
        <p:spPr>
          <a:xfrm>
            <a:off x="467544" y="962308"/>
            <a:ext cx="2520280" cy="313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bg1"/>
                </a:solidFill>
              </a:rPr>
              <a:t>Canal d’information (</a:t>
            </a:r>
            <a:r>
              <a:rPr lang="fr-FR" sz="1050" dirty="0" err="1">
                <a:solidFill>
                  <a:schemeClr val="bg1"/>
                </a:solidFill>
              </a:rPr>
              <a:t>Topic</a:t>
            </a:r>
            <a:r>
              <a:rPr lang="fr-FR" sz="1050" dirty="0">
                <a:solidFill>
                  <a:schemeClr val="bg1"/>
                </a:solidFill>
              </a:rPr>
              <a:t> MQTT)</a:t>
            </a:r>
          </a:p>
        </p:txBody>
      </p:sp>
      <p:sp>
        <p:nvSpPr>
          <p:cNvPr id="5" name="Flèche droite 4"/>
          <p:cNvSpPr/>
          <p:nvPr/>
        </p:nvSpPr>
        <p:spPr>
          <a:xfrm>
            <a:off x="467544" y="1826404"/>
            <a:ext cx="2520280" cy="313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bg1"/>
                </a:solidFill>
              </a:rPr>
              <a:t>Données  Vent  accéléromètre X,Y,Z</a:t>
            </a:r>
          </a:p>
        </p:txBody>
      </p:sp>
      <p:sp>
        <p:nvSpPr>
          <p:cNvPr id="6" name="Flèche droite 5"/>
          <p:cNvSpPr/>
          <p:nvPr/>
        </p:nvSpPr>
        <p:spPr>
          <a:xfrm>
            <a:off x="467544" y="2186444"/>
            <a:ext cx="2520280" cy="313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bg1"/>
                </a:solidFill>
              </a:rPr>
              <a:t>Données Température</a:t>
            </a:r>
          </a:p>
        </p:txBody>
      </p:sp>
      <p:sp>
        <p:nvSpPr>
          <p:cNvPr id="7" name="Flèche droite 6"/>
          <p:cNvSpPr/>
          <p:nvPr/>
        </p:nvSpPr>
        <p:spPr>
          <a:xfrm>
            <a:off x="467544" y="2546484"/>
            <a:ext cx="2520280" cy="313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bg1"/>
                </a:solidFill>
              </a:rPr>
              <a:t>Données Pluviométrie Potentiomètre 1</a:t>
            </a:r>
          </a:p>
        </p:txBody>
      </p:sp>
      <p:sp>
        <p:nvSpPr>
          <p:cNvPr id="8" name="Flèche droite 7"/>
          <p:cNvSpPr/>
          <p:nvPr/>
        </p:nvSpPr>
        <p:spPr>
          <a:xfrm>
            <a:off x="467544" y="2906524"/>
            <a:ext cx="2520280" cy="313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bg1"/>
                </a:solidFill>
              </a:rPr>
              <a:t>Données GPS</a:t>
            </a:r>
          </a:p>
        </p:txBody>
      </p:sp>
    </p:spTree>
    <p:extLst>
      <p:ext uri="{BB962C8B-B14F-4D97-AF65-F5344CB8AC3E}">
        <p14:creationId xmlns:p14="http://schemas.microsoft.com/office/powerpoint/2010/main" val="2457714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23478"/>
            <a:ext cx="8784976" cy="819413"/>
          </a:xfrm>
        </p:spPr>
        <p:txBody>
          <a:bodyPr>
            <a:normAutofit/>
          </a:bodyPr>
          <a:lstStyle/>
          <a:p>
            <a:r>
              <a:rPr lang="en-US" sz="2400" dirty="0"/>
              <a:t>Scenario-Envoi de </a:t>
            </a:r>
            <a:r>
              <a:rPr lang="en-US" sz="2400" dirty="0" err="1"/>
              <a:t>l’autorisation</a:t>
            </a:r>
            <a:r>
              <a:rPr lang="en-US" sz="2400" dirty="0"/>
              <a:t> de </a:t>
            </a:r>
            <a:r>
              <a:rPr lang="en-US" sz="2400" dirty="0" err="1"/>
              <a:t>démarrage</a:t>
            </a:r>
            <a:r>
              <a:rPr lang="en-US" sz="2400" dirty="0"/>
              <a:t> à la carte mBED </a:t>
            </a:r>
          </a:p>
        </p:txBody>
      </p:sp>
      <p:sp>
        <p:nvSpPr>
          <p:cNvPr id="6" name="ZoneTexte 5"/>
          <p:cNvSpPr txBox="1"/>
          <p:nvPr/>
        </p:nvSpPr>
        <p:spPr>
          <a:xfrm>
            <a:off x="467544" y="980728"/>
            <a:ext cx="7848872" cy="1200329"/>
          </a:xfrm>
          <a:prstGeom prst="rect">
            <a:avLst/>
          </a:prstGeom>
          <a:noFill/>
        </p:spPr>
        <p:txBody>
          <a:bodyPr wrap="square" rtlCol="0">
            <a:spAutoFit/>
          </a:bodyPr>
          <a:lstStyle/>
          <a:p>
            <a:r>
              <a:rPr lang="fr-FR" dirty="0"/>
              <a:t>Le code </a:t>
            </a:r>
            <a:r>
              <a:rPr lang="fr-FR" dirty="0" err="1"/>
              <a:t>mBED</a:t>
            </a:r>
            <a:r>
              <a:rPr lang="fr-FR" dirty="0"/>
              <a:t> de base </a:t>
            </a:r>
            <a:r>
              <a:rPr lang="fr-FR" dirty="0" err="1"/>
              <a:t>lorawan</a:t>
            </a:r>
            <a:r>
              <a:rPr lang="fr-FR" dirty="0"/>
              <a:t> supporte la réception d’une commande en provenance de notre application et transitant par le serveur </a:t>
            </a:r>
            <a:r>
              <a:rPr lang="fr-FR" dirty="0" err="1"/>
              <a:t>TTN</a:t>
            </a:r>
            <a:r>
              <a:rPr lang="fr-FR" dirty="0"/>
              <a:t> .</a:t>
            </a:r>
          </a:p>
          <a:p>
            <a:r>
              <a:rPr lang="fr-FR" dirty="0"/>
              <a:t>C est ce que l’on appelle le flux </a:t>
            </a:r>
            <a:r>
              <a:rPr lang="fr-FR" dirty="0" err="1"/>
              <a:t>DOWNLINK</a:t>
            </a:r>
            <a:endParaRPr lang="fr-FR" dirty="0"/>
          </a:p>
          <a:p>
            <a:endParaRPr lang="fr-FR" dirty="0"/>
          </a:p>
        </p:txBody>
      </p:sp>
      <p:pic>
        <p:nvPicPr>
          <p:cNvPr id="3" name="Image 2">
            <a:extLst>
              <a:ext uri="{FF2B5EF4-FFF2-40B4-BE49-F238E27FC236}">
                <a16:creationId xmlns:a16="http://schemas.microsoft.com/office/drawing/2014/main" id="{5E78DD34-A082-F238-9E79-A439C5E86B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218894"/>
            <a:ext cx="6654800" cy="1219200"/>
          </a:xfrm>
          <a:prstGeom prst="rect">
            <a:avLst/>
          </a:prstGeom>
          <a:noFill/>
          <a:ln>
            <a:noFill/>
          </a:ln>
        </p:spPr>
      </p:pic>
    </p:spTree>
    <p:extLst>
      <p:ext uri="{BB962C8B-B14F-4D97-AF65-F5344CB8AC3E}">
        <p14:creationId xmlns:p14="http://schemas.microsoft.com/office/powerpoint/2010/main" val="2408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79512" y="0"/>
            <a:ext cx="8229600" cy="857250"/>
          </a:xfrm>
          <a:solidFill>
            <a:schemeClr val="bg1">
              <a:alpha val="50195"/>
            </a:schemeClr>
          </a:solidFill>
        </p:spPr>
        <p:txBody>
          <a:bodyPr>
            <a:normAutofit/>
          </a:bodyPr>
          <a:lstStyle/>
          <a:p>
            <a:pPr eaLnBrk="1" hangingPunct="1"/>
            <a:r>
              <a:rPr lang="en-US" sz="2400" dirty="0">
                <a:latin typeface="Helvetica" pitchFamily="34" charset="0"/>
                <a:ea typeface="Helvetica" pitchFamily="34" charset="0"/>
                <a:cs typeface="Helvetica" pitchFamily="34" charset="0"/>
              </a:rPr>
              <a:t>Par </a:t>
            </a:r>
            <a:r>
              <a:rPr lang="en-US" sz="2400" dirty="0" err="1">
                <a:latin typeface="Helvetica" pitchFamily="34" charset="0"/>
                <a:ea typeface="Helvetica" pitchFamily="34" charset="0"/>
                <a:cs typeface="Helvetica" pitchFamily="34" charset="0"/>
              </a:rPr>
              <a:t>conséquent</a:t>
            </a:r>
            <a:r>
              <a:rPr lang="en-US" sz="2400" dirty="0">
                <a:latin typeface="Helvetica" pitchFamily="34" charset="0"/>
                <a:ea typeface="Helvetica" pitchFamily="34" charset="0"/>
                <a:cs typeface="Helvetica" pitchFamily="34" charset="0"/>
              </a:rPr>
              <a:t>, la gestion des </a:t>
            </a:r>
            <a:r>
              <a:rPr lang="en-US" sz="2400" dirty="0" err="1">
                <a:latin typeface="Helvetica" pitchFamily="34" charset="0"/>
                <a:ea typeface="Helvetica" pitchFamily="34" charset="0"/>
                <a:cs typeface="Helvetica" pitchFamily="34" charset="0"/>
              </a:rPr>
              <a:t>villes</a:t>
            </a:r>
            <a:r>
              <a:rPr lang="en-US" sz="2400" dirty="0">
                <a:latin typeface="Helvetica" pitchFamily="34" charset="0"/>
                <a:ea typeface="Helvetica" pitchFamily="34" charset="0"/>
                <a:cs typeface="Helvetica" pitchFamily="34" charset="0"/>
              </a:rPr>
              <a:t> pose </a:t>
            </a:r>
            <a:r>
              <a:rPr lang="en-US" sz="2400" dirty="0" err="1">
                <a:latin typeface="Helvetica" pitchFamily="34" charset="0"/>
                <a:ea typeface="Helvetica" pitchFamily="34" charset="0"/>
                <a:cs typeface="Helvetica" pitchFamily="34" charset="0"/>
              </a:rPr>
              <a:t>aujourd’hui</a:t>
            </a:r>
            <a:r>
              <a:rPr lang="en-US" sz="2400" dirty="0">
                <a:latin typeface="Helvetica" pitchFamily="34" charset="0"/>
                <a:ea typeface="Helvetica" pitchFamily="34" charset="0"/>
                <a:cs typeface="Helvetica" pitchFamily="34" charset="0"/>
              </a:rPr>
              <a:t> des challenges </a:t>
            </a:r>
            <a:r>
              <a:rPr lang="en-US" sz="2400" dirty="0" err="1">
                <a:latin typeface="Helvetica" pitchFamily="34" charset="0"/>
                <a:ea typeface="Helvetica" pitchFamily="34" charset="0"/>
                <a:cs typeface="Helvetica" pitchFamily="34" charset="0"/>
              </a:rPr>
              <a:t>importants</a:t>
            </a:r>
            <a:r>
              <a:rPr lang="en-US" sz="2400" dirty="0">
                <a:latin typeface="Helvetica" pitchFamily="34" charset="0"/>
                <a:ea typeface="Helvetica" pitchFamily="34" charset="0"/>
                <a:cs typeface="Helvetica" pitchFamily="34" charset="0"/>
              </a:rPr>
              <a:t>:</a:t>
            </a:r>
          </a:p>
        </p:txBody>
      </p:sp>
      <p:sp>
        <p:nvSpPr>
          <p:cNvPr id="18435" name="Content Placeholder 2"/>
          <p:cNvSpPr>
            <a:spLocks noGrp="1"/>
          </p:cNvSpPr>
          <p:nvPr>
            <p:ph idx="1"/>
          </p:nvPr>
        </p:nvSpPr>
        <p:spPr>
          <a:xfrm>
            <a:off x="107504" y="1203598"/>
            <a:ext cx="8858312" cy="3186113"/>
          </a:xfrm>
          <a:solidFill>
            <a:schemeClr val="bg1">
              <a:alpha val="50195"/>
            </a:schemeClr>
          </a:solidFill>
        </p:spPr>
        <p:txBody>
          <a:bodyPr>
            <a:normAutofit fontScale="92500" lnSpcReduction="10000"/>
          </a:bodyPr>
          <a:lstStyle/>
          <a:p>
            <a:pPr lvl="1"/>
            <a:r>
              <a:rPr lang="en-US" sz="1700" dirty="0">
                <a:latin typeface="Helvetica" pitchFamily="34" charset="0"/>
              </a:rPr>
              <a:t>Population </a:t>
            </a:r>
            <a:r>
              <a:rPr lang="en-US" sz="1700" dirty="0" err="1">
                <a:latin typeface="Helvetica" pitchFamily="34" charset="0"/>
              </a:rPr>
              <a:t>croissante</a:t>
            </a:r>
            <a:r>
              <a:rPr lang="en-US" sz="1700" dirty="0">
                <a:latin typeface="Helvetica" pitchFamily="34" charset="0"/>
              </a:rPr>
              <a:t>,</a:t>
            </a:r>
          </a:p>
          <a:p>
            <a:pPr lvl="1"/>
            <a:r>
              <a:rPr lang="en-US" sz="1700" dirty="0" err="1">
                <a:latin typeface="Helvetica" pitchFamily="34" charset="0"/>
              </a:rPr>
              <a:t>Embouteillage</a:t>
            </a:r>
            <a:r>
              <a:rPr lang="en-US" sz="1700" dirty="0">
                <a:latin typeface="Helvetica" pitchFamily="34" charset="0"/>
              </a:rPr>
              <a:t>,</a:t>
            </a:r>
          </a:p>
          <a:p>
            <a:pPr lvl="1"/>
            <a:r>
              <a:rPr lang="en-US" sz="1700" dirty="0">
                <a:latin typeface="Helvetica" pitchFamily="34" charset="0"/>
              </a:rPr>
              <a:t>Gestion des </a:t>
            </a:r>
            <a:r>
              <a:rPr lang="en-US" sz="1700" dirty="0" err="1">
                <a:latin typeface="Helvetica" pitchFamily="34" charset="0"/>
              </a:rPr>
              <a:t>ressources</a:t>
            </a:r>
            <a:r>
              <a:rPr lang="en-US" sz="1700" dirty="0">
                <a:latin typeface="Helvetica" pitchFamily="34" charset="0"/>
              </a:rPr>
              <a:t> </a:t>
            </a:r>
            <a:r>
              <a:rPr lang="en-US" sz="1700" dirty="0" err="1">
                <a:latin typeface="Helvetica" pitchFamily="34" charset="0"/>
              </a:rPr>
              <a:t>énergétiques</a:t>
            </a:r>
            <a:r>
              <a:rPr lang="en-US" sz="1700" dirty="0">
                <a:latin typeface="Helvetica" pitchFamily="34" charset="0"/>
              </a:rPr>
              <a:t> (eau, </a:t>
            </a:r>
            <a:r>
              <a:rPr lang="en-US" sz="1700" dirty="0" err="1">
                <a:latin typeface="Helvetica" pitchFamily="34" charset="0"/>
              </a:rPr>
              <a:t>électricité</a:t>
            </a:r>
            <a:r>
              <a:rPr lang="en-US" sz="1700" dirty="0">
                <a:latin typeface="Helvetica" pitchFamily="34" charset="0"/>
              </a:rPr>
              <a:t>,..)</a:t>
            </a:r>
          </a:p>
          <a:p>
            <a:pPr lvl="1"/>
            <a:r>
              <a:rPr lang="en-US" sz="1700" dirty="0" err="1">
                <a:latin typeface="Helvetica" pitchFamily="34" charset="0"/>
              </a:rPr>
              <a:t>Réchauffement</a:t>
            </a:r>
            <a:r>
              <a:rPr lang="en-US" sz="1700" dirty="0">
                <a:latin typeface="Helvetica" pitchFamily="34" charset="0"/>
              </a:rPr>
              <a:t> </a:t>
            </a:r>
            <a:r>
              <a:rPr lang="en-US" sz="1700" dirty="0" err="1">
                <a:latin typeface="Helvetica" pitchFamily="34" charset="0"/>
              </a:rPr>
              <a:t>climatique</a:t>
            </a:r>
            <a:r>
              <a:rPr lang="en-US" sz="1700" dirty="0">
                <a:latin typeface="Helvetica" pitchFamily="34" charset="0"/>
              </a:rPr>
              <a:t>,</a:t>
            </a:r>
          </a:p>
          <a:p>
            <a:pPr lvl="1"/>
            <a:r>
              <a:rPr lang="en-US" sz="1700" dirty="0">
                <a:latin typeface="Helvetica" pitchFamily="34" charset="0"/>
              </a:rPr>
              <a:t>Pollution,</a:t>
            </a:r>
          </a:p>
          <a:p>
            <a:pPr lvl="1"/>
            <a:r>
              <a:rPr lang="en-US" sz="1700" dirty="0">
                <a:latin typeface="Helvetica" pitchFamily="34" charset="0"/>
              </a:rPr>
              <a:t>Budget </a:t>
            </a:r>
            <a:r>
              <a:rPr lang="en-US" sz="1700" dirty="0" err="1">
                <a:latin typeface="Helvetica" pitchFamily="34" charset="0"/>
              </a:rPr>
              <a:t>contraint</a:t>
            </a:r>
            <a:r>
              <a:rPr lang="en-US" sz="1700" dirty="0">
                <a:latin typeface="Helvetica" pitchFamily="34" charset="0"/>
              </a:rPr>
              <a:t>,</a:t>
            </a:r>
          </a:p>
          <a:p>
            <a:pPr lvl="1"/>
            <a:r>
              <a:rPr lang="en-US" sz="1700" dirty="0" err="1">
                <a:latin typeface="Helvetica" pitchFamily="34" charset="0"/>
              </a:rPr>
              <a:t>Espace</a:t>
            </a:r>
            <a:r>
              <a:rPr lang="en-US" sz="1700" dirty="0">
                <a:latin typeface="Helvetica" pitchFamily="34" charset="0"/>
              </a:rPr>
              <a:t> public, respect de la vie </a:t>
            </a:r>
            <a:r>
              <a:rPr lang="en-US" sz="1700" dirty="0" err="1">
                <a:latin typeface="Helvetica" pitchFamily="34" charset="0"/>
              </a:rPr>
              <a:t>privé</a:t>
            </a:r>
            <a:r>
              <a:rPr lang="en-US" sz="1700" dirty="0">
                <a:latin typeface="Helvetica" pitchFamily="34" charset="0"/>
              </a:rPr>
              <a:t>,</a:t>
            </a:r>
          </a:p>
          <a:p>
            <a:pPr lvl="1"/>
            <a:r>
              <a:rPr lang="en-US" sz="1700" dirty="0">
                <a:latin typeface="Helvetica" pitchFamily="34" charset="0"/>
              </a:rPr>
              <a:t>Infrastructure </a:t>
            </a:r>
            <a:r>
              <a:rPr lang="en-US" sz="1700" dirty="0" err="1">
                <a:latin typeface="Helvetica" pitchFamily="34" charset="0"/>
              </a:rPr>
              <a:t>viellissante</a:t>
            </a:r>
            <a:r>
              <a:rPr lang="en-US" sz="1700" dirty="0">
                <a:latin typeface="Helvetica" pitchFamily="34" charset="0"/>
              </a:rPr>
              <a:t>,</a:t>
            </a:r>
          </a:p>
          <a:p>
            <a:pPr lvl="1"/>
            <a:r>
              <a:rPr lang="en-US" sz="1700" dirty="0">
                <a:latin typeface="Helvetica" pitchFamily="34" charset="0"/>
              </a:rPr>
              <a:t>Vivre ensemble, art de vivre,</a:t>
            </a:r>
          </a:p>
          <a:p>
            <a:pPr lvl="1"/>
            <a:r>
              <a:rPr lang="en-US" sz="1700" dirty="0">
                <a:latin typeface="Helvetica" pitchFamily="34" charset="0"/>
              </a:rPr>
              <a:t>…</a:t>
            </a:r>
          </a:p>
          <a:p>
            <a:pPr>
              <a:buNone/>
            </a:pPr>
            <a:r>
              <a:rPr lang="en-US" sz="2200" b="1" dirty="0">
                <a:solidFill>
                  <a:srgbClr val="7030A0"/>
                </a:solidFill>
                <a:latin typeface="Helvetica" pitchFamily="34" charset="0"/>
              </a:rPr>
              <a:t>    </a:t>
            </a:r>
            <a:r>
              <a:rPr lang="en-US" sz="1600" b="1" dirty="0">
                <a:solidFill>
                  <a:srgbClr val="7030A0"/>
                </a:solidFill>
                <a:latin typeface="Helvetica" pitchFamily="34" charset="0"/>
              </a:rPr>
              <a:t>La </a:t>
            </a:r>
            <a:r>
              <a:rPr lang="en-US" sz="1600" b="1" dirty="0" err="1">
                <a:solidFill>
                  <a:srgbClr val="7030A0"/>
                </a:solidFill>
                <a:latin typeface="Helvetica" pitchFamily="34" charset="0"/>
              </a:rPr>
              <a:t>ville</a:t>
            </a:r>
            <a:r>
              <a:rPr lang="en-US" sz="1600" b="1" dirty="0">
                <a:solidFill>
                  <a:srgbClr val="7030A0"/>
                </a:solidFill>
                <a:latin typeface="Helvetica" pitchFamily="34" charset="0"/>
              </a:rPr>
              <a:t> </a:t>
            </a:r>
            <a:r>
              <a:rPr lang="en-US" sz="1600" b="1" dirty="0" err="1">
                <a:solidFill>
                  <a:srgbClr val="7030A0"/>
                </a:solidFill>
                <a:latin typeface="Helvetica" pitchFamily="34" charset="0"/>
              </a:rPr>
              <a:t>est</a:t>
            </a:r>
            <a:r>
              <a:rPr lang="en-US" sz="1600" b="1" dirty="0">
                <a:solidFill>
                  <a:srgbClr val="7030A0"/>
                </a:solidFill>
                <a:latin typeface="Helvetica" pitchFamily="34" charset="0"/>
              </a:rPr>
              <a:t> un </a:t>
            </a:r>
            <a:r>
              <a:rPr lang="en-US" sz="1600" b="1" dirty="0" err="1">
                <a:solidFill>
                  <a:srgbClr val="7030A0"/>
                </a:solidFill>
                <a:latin typeface="Helvetica" pitchFamily="34" charset="0"/>
              </a:rPr>
              <a:t>organisme</a:t>
            </a:r>
            <a:r>
              <a:rPr lang="en-US" sz="1600" b="1" dirty="0">
                <a:solidFill>
                  <a:srgbClr val="7030A0"/>
                </a:solidFill>
                <a:latin typeface="Helvetica" pitchFamily="34" charset="0"/>
              </a:rPr>
              <a:t> vivant et </a:t>
            </a:r>
            <a:r>
              <a:rPr lang="en-US" sz="1600" b="1" dirty="0" err="1">
                <a:solidFill>
                  <a:srgbClr val="7030A0"/>
                </a:solidFill>
                <a:latin typeface="Helvetica" pitchFamily="34" charset="0"/>
              </a:rPr>
              <a:t>complexe</a:t>
            </a:r>
            <a:r>
              <a:rPr lang="en-US" sz="1600" b="1" dirty="0">
                <a:solidFill>
                  <a:srgbClr val="7030A0"/>
                </a:solidFill>
                <a:latin typeface="Helvetica" pitchFamily="34" charset="0"/>
              </a:rPr>
              <a:t>. </a:t>
            </a:r>
            <a:r>
              <a:rPr lang="en-US" sz="1600" b="1" dirty="0" err="1">
                <a:solidFill>
                  <a:srgbClr val="7030A0"/>
                </a:solidFill>
                <a:latin typeface="Helvetica" pitchFamily="34" charset="0"/>
              </a:rPr>
              <a:t>C’est</a:t>
            </a:r>
            <a:r>
              <a:rPr lang="en-US" sz="1600" b="1" dirty="0">
                <a:solidFill>
                  <a:srgbClr val="7030A0"/>
                </a:solidFill>
                <a:latin typeface="Helvetica" pitchFamily="34" charset="0"/>
              </a:rPr>
              <a:t> </a:t>
            </a:r>
            <a:r>
              <a:rPr lang="en-US" sz="1600" b="1" dirty="0" err="1">
                <a:solidFill>
                  <a:srgbClr val="7030A0"/>
                </a:solidFill>
                <a:latin typeface="Helvetica" pitchFamily="34" charset="0"/>
              </a:rPr>
              <a:t>aussi</a:t>
            </a:r>
            <a:r>
              <a:rPr lang="en-US" sz="1600" b="1" dirty="0">
                <a:solidFill>
                  <a:srgbClr val="7030A0"/>
                </a:solidFill>
                <a:latin typeface="Helvetica" pitchFamily="34" charset="0"/>
              </a:rPr>
              <a:t> un lieu de vie et de </a:t>
            </a:r>
            <a:r>
              <a:rPr lang="en-US" sz="1600" b="1" dirty="0" err="1">
                <a:solidFill>
                  <a:srgbClr val="7030A0"/>
                </a:solidFill>
                <a:latin typeface="Helvetica" pitchFamily="34" charset="0"/>
              </a:rPr>
              <a:t>partage</a:t>
            </a:r>
            <a:endParaRPr lang="en-US" sz="2200" b="1" dirty="0">
              <a:solidFill>
                <a:srgbClr val="7030A0"/>
              </a:solidFill>
              <a:latin typeface="Helvetica" pitchFamily="34" charset="0"/>
            </a:endParaRPr>
          </a:p>
          <a:p>
            <a:pPr lvl="1">
              <a:buNone/>
            </a:pPr>
            <a:endParaRPr lang="en-US" sz="1800" dirty="0">
              <a:latin typeface="Helvetica" pitchFamily="34" charset="0"/>
            </a:endParaRPr>
          </a:p>
          <a:p>
            <a:pPr lvl="1" eaLnBrk="1" hangingPunct="1">
              <a:buFont typeface="Arial" pitchFamily="34" charset="0"/>
              <a:buNone/>
            </a:pPr>
            <a:endParaRPr lang="en-US" sz="1800" dirty="0">
              <a:latin typeface="Helvetica" pitchFamily="34" charset="0"/>
            </a:endParaRPr>
          </a:p>
          <a:p>
            <a:pPr eaLnBrk="1" hangingPunct="1"/>
            <a:endParaRPr lang="en-US" dirty="0">
              <a:latin typeface="Helvetica" pitchFamily="34" charset="0"/>
            </a:endParaRPr>
          </a:p>
        </p:txBody>
      </p:sp>
    </p:spTree>
    <p:extLst>
      <p:ext uri="{BB962C8B-B14F-4D97-AF65-F5344CB8AC3E}">
        <p14:creationId xmlns:p14="http://schemas.microsoft.com/office/powerpoint/2010/main" val="1292651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lipse 11"/>
          <p:cNvSpPr/>
          <p:nvPr/>
        </p:nvSpPr>
        <p:spPr>
          <a:xfrm>
            <a:off x="4857752" y="1857370"/>
            <a:ext cx="2571768" cy="19288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p:cNvSpPr txBox="1"/>
          <p:nvPr/>
        </p:nvSpPr>
        <p:spPr>
          <a:xfrm>
            <a:off x="363662" y="-92546"/>
            <a:ext cx="8358246" cy="954107"/>
          </a:xfrm>
          <a:prstGeom prst="rect">
            <a:avLst/>
          </a:prstGeom>
          <a:noFill/>
        </p:spPr>
        <p:txBody>
          <a:bodyPr wrap="square" rtlCol="0">
            <a:spAutoFit/>
          </a:bodyPr>
          <a:lstStyle/>
          <a:p>
            <a:r>
              <a:rPr lang="en-US" sz="2800" dirty="0" err="1"/>
              <a:t>Une</a:t>
            </a:r>
            <a:r>
              <a:rPr lang="en-US" sz="2800" dirty="0"/>
              <a:t> </a:t>
            </a:r>
            <a:r>
              <a:rPr lang="en-US" sz="2800" dirty="0" err="1"/>
              <a:t>ville</a:t>
            </a:r>
            <a:r>
              <a:rPr lang="en-US" sz="2800" dirty="0"/>
              <a:t> </a:t>
            </a:r>
            <a:r>
              <a:rPr lang="en-US" sz="2800" dirty="0" err="1"/>
              <a:t>intelligente</a:t>
            </a:r>
            <a:r>
              <a:rPr lang="en-US" sz="2800" dirty="0"/>
              <a:t> se </a:t>
            </a:r>
            <a:r>
              <a:rPr lang="en-US" sz="2800" dirty="0" err="1"/>
              <a:t>doit</a:t>
            </a:r>
            <a:r>
              <a:rPr lang="en-US" sz="2800" dirty="0"/>
              <a:t> de </a:t>
            </a:r>
            <a:r>
              <a:rPr lang="en-US" sz="2800" dirty="0" err="1"/>
              <a:t>mettre</a:t>
            </a:r>
            <a:r>
              <a:rPr lang="en-US" sz="2800" dirty="0"/>
              <a:t> en place des services </a:t>
            </a:r>
            <a:r>
              <a:rPr lang="en-US" sz="2800" dirty="0" err="1"/>
              <a:t>intelligents</a:t>
            </a:r>
            <a:endParaRPr lang="en-US" sz="2000" dirty="0"/>
          </a:p>
        </p:txBody>
      </p:sp>
      <p:sp>
        <p:nvSpPr>
          <p:cNvPr id="5" name="ZoneTexte 4"/>
          <p:cNvSpPr txBox="1"/>
          <p:nvPr/>
        </p:nvSpPr>
        <p:spPr>
          <a:xfrm>
            <a:off x="357158" y="1428742"/>
            <a:ext cx="7858180" cy="2862322"/>
          </a:xfrm>
          <a:prstGeom prst="rect">
            <a:avLst/>
          </a:prstGeom>
          <a:noFill/>
        </p:spPr>
        <p:txBody>
          <a:bodyPr wrap="square" rtlCol="0">
            <a:spAutoFit/>
          </a:bodyPr>
          <a:lstStyle/>
          <a:p>
            <a:pPr>
              <a:buFont typeface="Arial" pitchFamily="34" charset="0"/>
              <a:buChar char="•"/>
            </a:pPr>
            <a:r>
              <a:rPr lang="en-US" sz="1600" dirty="0"/>
              <a:t> Smart Mobility: </a:t>
            </a:r>
            <a:r>
              <a:rPr lang="en-US" sz="1600" dirty="0" err="1"/>
              <a:t>notre</a:t>
            </a:r>
            <a:r>
              <a:rPr lang="en-US" sz="1600" dirty="0"/>
              <a:t> </a:t>
            </a:r>
            <a:r>
              <a:rPr lang="en-US" sz="1600" dirty="0" err="1"/>
              <a:t>projet</a:t>
            </a:r>
            <a:r>
              <a:rPr lang="en-US" sz="1600" dirty="0"/>
              <a:t> </a:t>
            </a:r>
            <a:r>
              <a:rPr lang="en-US" sz="1600" dirty="0" err="1"/>
              <a:t>s’y</a:t>
            </a:r>
            <a:r>
              <a:rPr lang="en-US" sz="1600" dirty="0"/>
              <a:t> </a:t>
            </a:r>
            <a:r>
              <a:rPr lang="en-US" sz="1600" dirty="0" err="1"/>
              <a:t>intègre</a:t>
            </a:r>
            <a:endParaRPr lang="en-US" sz="1600" dirty="0"/>
          </a:p>
          <a:p>
            <a:pPr>
              <a:buFont typeface="Arial" pitchFamily="34" charset="0"/>
              <a:buChar char="•"/>
            </a:pPr>
            <a:endParaRPr lang="en-US" sz="1600" dirty="0"/>
          </a:p>
          <a:p>
            <a:pPr>
              <a:buFont typeface="Arial" pitchFamily="34" charset="0"/>
              <a:buChar char="•"/>
            </a:pPr>
            <a:r>
              <a:rPr lang="en-US" sz="1600" dirty="0"/>
              <a:t> Smart Environment (env, durable)</a:t>
            </a:r>
          </a:p>
          <a:p>
            <a:pPr>
              <a:buFont typeface="Arial" pitchFamily="34" charset="0"/>
              <a:buChar char="•"/>
            </a:pPr>
            <a:endParaRPr lang="en-US" sz="1600" dirty="0"/>
          </a:p>
          <a:p>
            <a:pPr>
              <a:buFont typeface="Arial" pitchFamily="34" charset="0"/>
              <a:buChar char="•"/>
            </a:pPr>
            <a:r>
              <a:rPr lang="en-US" sz="1600" dirty="0"/>
              <a:t> Smart Economy (</a:t>
            </a:r>
            <a:r>
              <a:rPr lang="en-US" sz="1600" dirty="0" err="1"/>
              <a:t>économie</a:t>
            </a:r>
            <a:r>
              <a:rPr lang="en-US" sz="1600" dirty="0"/>
              <a:t> durable)</a:t>
            </a:r>
          </a:p>
          <a:p>
            <a:pPr>
              <a:buFont typeface="Arial" pitchFamily="34" charset="0"/>
              <a:buChar char="•"/>
            </a:pPr>
            <a:endParaRPr lang="en-US" sz="1600" dirty="0"/>
          </a:p>
          <a:p>
            <a:pPr>
              <a:buFont typeface="Arial" pitchFamily="34" charset="0"/>
              <a:buChar char="•"/>
            </a:pPr>
            <a:r>
              <a:rPr lang="en-US" sz="1600" dirty="0"/>
              <a:t> Smart People (</a:t>
            </a:r>
            <a:r>
              <a:rPr lang="en-US" sz="1600" dirty="0" err="1"/>
              <a:t>mieux</a:t>
            </a:r>
            <a:r>
              <a:rPr lang="en-US" sz="1600" dirty="0"/>
              <a:t> vivre ensemble)</a:t>
            </a:r>
          </a:p>
          <a:p>
            <a:endParaRPr lang="en-US" sz="1600" dirty="0"/>
          </a:p>
          <a:p>
            <a:pPr>
              <a:buFont typeface="Arial" pitchFamily="34" charset="0"/>
              <a:buChar char="•"/>
            </a:pPr>
            <a:r>
              <a:rPr lang="en-US" sz="1600" dirty="0"/>
              <a:t> Smart Living (habitat intelligent)</a:t>
            </a:r>
          </a:p>
          <a:p>
            <a:pPr>
              <a:buFont typeface="Arial" pitchFamily="34" charset="0"/>
              <a:buChar char="•"/>
            </a:pPr>
            <a:endParaRPr lang="en-US" sz="1600" dirty="0"/>
          </a:p>
          <a:p>
            <a:pPr>
              <a:buFont typeface="Arial" pitchFamily="34" charset="0"/>
              <a:buChar char="•"/>
            </a:pPr>
            <a:r>
              <a:rPr lang="en-US" sz="1600" dirty="0"/>
              <a:t> Smart governance (services publics </a:t>
            </a:r>
            <a:r>
              <a:rPr lang="en-US" sz="1600" dirty="0" err="1"/>
              <a:t>intelligents</a:t>
            </a:r>
            <a:r>
              <a:rPr lang="en-US" sz="1600" dirty="0"/>
              <a:t>)</a:t>
            </a:r>
          </a:p>
        </p:txBody>
      </p:sp>
      <p:sp>
        <p:nvSpPr>
          <p:cNvPr id="6" name="Ellipse 5"/>
          <p:cNvSpPr/>
          <p:nvPr/>
        </p:nvSpPr>
        <p:spPr>
          <a:xfrm>
            <a:off x="3571868" y="2214560"/>
            <a:ext cx="1857388" cy="50006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Mobilité </a:t>
            </a:r>
            <a:r>
              <a:rPr lang="en-US" sz="1400" b="1" dirty="0" err="1">
                <a:solidFill>
                  <a:schemeClr val="bg1"/>
                </a:solidFill>
              </a:rPr>
              <a:t>Intelligente</a:t>
            </a:r>
            <a:endParaRPr lang="en-US" sz="1400" b="1" dirty="0">
              <a:solidFill>
                <a:schemeClr val="bg1"/>
              </a:solidFill>
            </a:endParaRPr>
          </a:p>
        </p:txBody>
      </p:sp>
      <p:sp>
        <p:nvSpPr>
          <p:cNvPr id="7" name="Ellipse 6"/>
          <p:cNvSpPr/>
          <p:nvPr/>
        </p:nvSpPr>
        <p:spPr>
          <a:xfrm>
            <a:off x="7000892" y="2214560"/>
            <a:ext cx="1857388" cy="50006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Habitat Intelligent</a:t>
            </a:r>
          </a:p>
        </p:txBody>
      </p:sp>
      <p:sp>
        <p:nvSpPr>
          <p:cNvPr id="8" name="Ellipse 7"/>
          <p:cNvSpPr/>
          <p:nvPr/>
        </p:nvSpPr>
        <p:spPr>
          <a:xfrm>
            <a:off x="6786578" y="3000378"/>
            <a:ext cx="1857388" cy="5000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Citoyen</a:t>
            </a:r>
            <a:r>
              <a:rPr lang="en-US" sz="1400" b="1" dirty="0"/>
              <a:t> Intelligent</a:t>
            </a:r>
          </a:p>
        </p:txBody>
      </p:sp>
      <p:sp>
        <p:nvSpPr>
          <p:cNvPr id="9" name="Ellipse 8"/>
          <p:cNvSpPr/>
          <p:nvPr/>
        </p:nvSpPr>
        <p:spPr>
          <a:xfrm>
            <a:off x="4929190" y="3500444"/>
            <a:ext cx="1857388" cy="5000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tx1"/>
                </a:solidFill>
              </a:rPr>
              <a:t>Economie</a:t>
            </a:r>
            <a:r>
              <a:rPr lang="en-US" sz="1400" b="1" dirty="0">
                <a:solidFill>
                  <a:schemeClr val="tx1"/>
                </a:solidFill>
              </a:rPr>
              <a:t> Durable</a:t>
            </a:r>
          </a:p>
        </p:txBody>
      </p:sp>
      <p:sp>
        <p:nvSpPr>
          <p:cNvPr id="10" name="Ellipse 9"/>
          <p:cNvSpPr/>
          <p:nvPr/>
        </p:nvSpPr>
        <p:spPr>
          <a:xfrm>
            <a:off x="3786182" y="2928940"/>
            <a:ext cx="1857388" cy="500066"/>
          </a:xfrm>
          <a:prstGeom prst="ellipse">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b="1" dirty="0">
                <a:solidFill>
                  <a:schemeClr val="tx1"/>
                </a:solidFill>
              </a:rPr>
              <a:t>Environnement </a:t>
            </a:r>
          </a:p>
          <a:p>
            <a:pPr algn="ctr"/>
            <a:r>
              <a:rPr lang="en-US" sz="1400" b="1" dirty="0">
                <a:solidFill>
                  <a:schemeClr val="tx1"/>
                </a:solidFill>
              </a:rPr>
              <a:t>Durable</a:t>
            </a:r>
          </a:p>
        </p:txBody>
      </p:sp>
      <p:sp>
        <p:nvSpPr>
          <p:cNvPr id="11" name="Ellipse 10"/>
          <p:cNvSpPr/>
          <p:nvPr/>
        </p:nvSpPr>
        <p:spPr>
          <a:xfrm>
            <a:off x="5214942" y="1643056"/>
            <a:ext cx="1857388" cy="5000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b="1" dirty="0">
                <a:solidFill>
                  <a:schemeClr val="bg1"/>
                </a:solidFill>
              </a:rPr>
              <a:t>Services publics </a:t>
            </a:r>
          </a:p>
          <a:p>
            <a:pPr algn="ctr"/>
            <a:r>
              <a:rPr lang="en-US" sz="1400" b="1" dirty="0" err="1">
                <a:solidFill>
                  <a:schemeClr val="bg1"/>
                </a:solidFill>
              </a:rPr>
              <a:t>Intelligents</a:t>
            </a:r>
            <a:endParaRPr lang="en-US" sz="1400" b="1" dirty="0">
              <a:solidFill>
                <a:schemeClr val="bg1"/>
              </a:solidFill>
            </a:endParaRPr>
          </a:p>
        </p:txBody>
      </p:sp>
    </p:spTree>
    <p:extLst>
      <p:ext uri="{BB962C8B-B14F-4D97-AF65-F5344CB8AC3E}">
        <p14:creationId xmlns:p14="http://schemas.microsoft.com/office/powerpoint/2010/main" val="904514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57158" y="357172"/>
            <a:ext cx="7572428" cy="523220"/>
          </a:xfrm>
          <a:prstGeom prst="rect">
            <a:avLst/>
          </a:prstGeom>
          <a:noFill/>
        </p:spPr>
        <p:txBody>
          <a:bodyPr wrap="square" rtlCol="0">
            <a:spAutoFit/>
          </a:bodyPr>
          <a:lstStyle/>
          <a:p>
            <a:r>
              <a:rPr lang="en-US" sz="2800" dirty="0"/>
              <a:t>Services de Mobilité </a:t>
            </a:r>
            <a:r>
              <a:rPr lang="en-US" sz="2800" dirty="0" err="1"/>
              <a:t>Intelligente</a:t>
            </a:r>
            <a:endParaRPr lang="en-US" sz="2800" dirty="0"/>
          </a:p>
        </p:txBody>
      </p:sp>
      <p:graphicFrame>
        <p:nvGraphicFramePr>
          <p:cNvPr id="3" name="Tableau 2"/>
          <p:cNvGraphicFramePr>
            <a:graphicFrameLocks noGrp="1"/>
          </p:cNvGraphicFramePr>
          <p:nvPr>
            <p:extLst>
              <p:ext uri="{D42A27DB-BD31-4B8C-83A1-F6EECF244321}">
                <p14:modId xmlns:p14="http://schemas.microsoft.com/office/powerpoint/2010/main" val="1140726447"/>
              </p:ext>
            </p:extLst>
          </p:nvPr>
        </p:nvGraphicFramePr>
        <p:xfrm>
          <a:off x="642910" y="857238"/>
          <a:ext cx="7500990" cy="3718560"/>
        </p:xfrm>
        <a:graphic>
          <a:graphicData uri="http://schemas.openxmlformats.org/drawingml/2006/table">
            <a:tbl>
              <a:tblPr firstRow="1" bandRow="1">
                <a:tableStyleId>{5C22544A-7EE6-4342-B048-85BDC9FD1C3A}</a:tableStyleId>
              </a:tblPr>
              <a:tblGrid>
                <a:gridCol w="1285884">
                  <a:extLst>
                    <a:ext uri="{9D8B030D-6E8A-4147-A177-3AD203B41FA5}">
                      <a16:colId xmlns:a16="http://schemas.microsoft.com/office/drawing/2014/main" val="20000"/>
                    </a:ext>
                  </a:extLst>
                </a:gridCol>
                <a:gridCol w="6215106">
                  <a:extLst>
                    <a:ext uri="{9D8B030D-6E8A-4147-A177-3AD203B41FA5}">
                      <a16:colId xmlns:a16="http://schemas.microsoft.com/office/drawing/2014/main" val="20001"/>
                    </a:ext>
                  </a:extLst>
                </a:gridCol>
              </a:tblGrid>
              <a:tr h="352731">
                <a:tc rowSpan="12">
                  <a:txBody>
                    <a:bodyPr/>
                    <a:lstStyle/>
                    <a:p>
                      <a:r>
                        <a:rPr lang="en-US" b="1" dirty="0">
                          <a:solidFill>
                            <a:schemeClr val="tx1"/>
                          </a:solidFill>
                        </a:rPr>
                        <a:t>                Mobilité </a:t>
                      </a:r>
                      <a:r>
                        <a:rPr lang="en-US" b="1" dirty="0" err="1">
                          <a:solidFill>
                            <a:schemeClr val="tx1"/>
                          </a:solidFill>
                        </a:rPr>
                        <a:t>Intelligente</a:t>
                      </a:r>
                      <a:endParaRPr lang="en-US" b="1" dirty="0">
                        <a:solidFill>
                          <a:schemeClr val="tx1"/>
                        </a:solidFill>
                      </a:endParaRPr>
                    </a:p>
                  </a:txBody>
                  <a:tcPr vert="vert270" anchor="ctr"/>
                </a:tc>
                <a:tc>
                  <a:txBody>
                    <a:bodyPr/>
                    <a:lstStyle/>
                    <a:p>
                      <a:pPr algn="ctr"/>
                      <a:r>
                        <a:rPr lang="en-US" dirty="0">
                          <a:solidFill>
                            <a:schemeClr val="tx1"/>
                          </a:solidFill>
                        </a:rPr>
                        <a:t>Initiative</a:t>
                      </a:r>
                    </a:p>
                  </a:txBody>
                  <a:tcPr anchor="ctr"/>
                </a:tc>
                <a:extLst>
                  <a:ext uri="{0D108BD9-81ED-4DB2-BD59-A6C34878D82A}">
                    <a16:rowId xmlns:a16="http://schemas.microsoft.com/office/drawing/2014/main" val="10000"/>
                  </a:ext>
                </a:extLst>
              </a:tr>
              <a:tr h="293943">
                <a:tc vMerge="1">
                  <a:txBody>
                    <a:bodyPr/>
                    <a:lstStyle/>
                    <a:p>
                      <a:endParaRPr lang="en-US"/>
                    </a:p>
                  </a:txBody>
                  <a:tcPr/>
                </a:tc>
                <a:tc>
                  <a:txBody>
                    <a:bodyPr/>
                    <a:lstStyle/>
                    <a:p>
                      <a:r>
                        <a:rPr lang="en-US" sz="1400" dirty="0">
                          <a:solidFill>
                            <a:schemeClr val="tx1"/>
                          </a:solidFill>
                        </a:rPr>
                        <a:t>Voitures </a:t>
                      </a:r>
                      <a:r>
                        <a:rPr lang="en-US" sz="1400" dirty="0" err="1">
                          <a:solidFill>
                            <a:schemeClr val="tx1"/>
                          </a:solidFill>
                        </a:rPr>
                        <a:t>électriques</a:t>
                      </a:r>
                      <a:endParaRPr lang="en-US" sz="1400" dirty="0">
                        <a:solidFill>
                          <a:schemeClr val="tx1"/>
                        </a:solidFill>
                      </a:endParaRPr>
                    </a:p>
                  </a:txBody>
                  <a:tcPr anchor="ctr"/>
                </a:tc>
                <a:extLst>
                  <a:ext uri="{0D108BD9-81ED-4DB2-BD59-A6C34878D82A}">
                    <a16:rowId xmlns:a16="http://schemas.microsoft.com/office/drawing/2014/main" val="10001"/>
                  </a:ext>
                </a:extLst>
              </a:tr>
              <a:tr h="293943">
                <a:tc vMerge="1">
                  <a:txBody>
                    <a:bodyPr/>
                    <a:lstStyle/>
                    <a:p>
                      <a:endParaRPr lang="en-US"/>
                    </a:p>
                  </a:txBody>
                  <a:tcPr/>
                </a:tc>
                <a:tc>
                  <a:txBody>
                    <a:bodyPr/>
                    <a:lstStyle/>
                    <a:p>
                      <a:r>
                        <a:rPr lang="en-US" sz="1400" dirty="0">
                          <a:solidFill>
                            <a:schemeClr val="tx1"/>
                          </a:solidFill>
                        </a:rPr>
                        <a:t>Location de </a:t>
                      </a:r>
                      <a:r>
                        <a:rPr lang="en-US" sz="1400" dirty="0" err="1">
                          <a:solidFill>
                            <a:schemeClr val="tx1"/>
                          </a:solidFill>
                        </a:rPr>
                        <a:t>vélos</a:t>
                      </a:r>
                      <a:endParaRPr lang="en-US" sz="1400" dirty="0">
                        <a:solidFill>
                          <a:schemeClr val="tx1"/>
                        </a:solidFill>
                      </a:endParaRPr>
                    </a:p>
                  </a:txBody>
                  <a:tcPr anchor="ctr"/>
                </a:tc>
                <a:extLst>
                  <a:ext uri="{0D108BD9-81ED-4DB2-BD59-A6C34878D82A}">
                    <a16:rowId xmlns:a16="http://schemas.microsoft.com/office/drawing/2014/main" val="10002"/>
                  </a:ext>
                </a:extLst>
              </a:tr>
              <a:tr h="294564">
                <a:tc vMerge="1">
                  <a:txBody>
                    <a:bodyPr/>
                    <a:lstStyle/>
                    <a:p>
                      <a:endParaRPr lang="en-US" dirty="0"/>
                    </a:p>
                  </a:txBody>
                  <a:tcPr/>
                </a:tc>
                <a:tc>
                  <a:txBody>
                    <a:bodyPr/>
                    <a:lstStyle/>
                    <a:p>
                      <a:r>
                        <a:rPr lang="en-US" sz="1400" dirty="0">
                          <a:solidFill>
                            <a:schemeClr val="tx1"/>
                          </a:solidFill>
                        </a:rPr>
                        <a:t>Gestion autoadaptative</a:t>
                      </a:r>
                      <a:r>
                        <a:rPr lang="en-US" sz="1400" baseline="0" dirty="0">
                          <a:solidFill>
                            <a:schemeClr val="tx1"/>
                          </a:solidFill>
                        </a:rPr>
                        <a:t> du </a:t>
                      </a:r>
                      <a:r>
                        <a:rPr lang="en-US" sz="1400" baseline="0" dirty="0" err="1">
                          <a:solidFill>
                            <a:schemeClr val="tx1"/>
                          </a:solidFill>
                        </a:rPr>
                        <a:t>trafic</a:t>
                      </a:r>
                      <a:r>
                        <a:rPr lang="en-US" sz="1400" baseline="0" dirty="0">
                          <a:solidFill>
                            <a:schemeClr val="tx1"/>
                          </a:solidFill>
                        </a:rPr>
                        <a:t> (</a:t>
                      </a:r>
                      <a:r>
                        <a:rPr lang="en-US" sz="1400" baseline="0" dirty="0" err="1">
                          <a:solidFill>
                            <a:schemeClr val="tx1"/>
                          </a:solidFill>
                        </a:rPr>
                        <a:t>feux</a:t>
                      </a:r>
                      <a:r>
                        <a:rPr lang="en-US" sz="1400" baseline="0" dirty="0">
                          <a:solidFill>
                            <a:schemeClr val="tx1"/>
                          </a:solidFill>
                        </a:rPr>
                        <a:t> rouges </a:t>
                      </a:r>
                      <a:r>
                        <a:rPr lang="en-US" sz="1400" baseline="0" dirty="0" err="1">
                          <a:solidFill>
                            <a:schemeClr val="tx1"/>
                          </a:solidFill>
                        </a:rPr>
                        <a:t>intelligents</a:t>
                      </a:r>
                      <a:r>
                        <a:rPr lang="en-US" sz="1400" baseline="0" dirty="0">
                          <a:solidFill>
                            <a:schemeClr val="tx1"/>
                          </a:solidFill>
                        </a:rPr>
                        <a:t>,…)</a:t>
                      </a:r>
                      <a:endParaRPr lang="en-US" sz="1400" dirty="0">
                        <a:solidFill>
                          <a:schemeClr val="tx1"/>
                        </a:solidFill>
                      </a:endParaRPr>
                    </a:p>
                  </a:txBody>
                  <a:tcPr anchor="ctr"/>
                </a:tc>
                <a:extLst>
                  <a:ext uri="{0D108BD9-81ED-4DB2-BD59-A6C34878D82A}">
                    <a16:rowId xmlns:a16="http://schemas.microsoft.com/office/drawing/2014/main" val="10003"/>
                  </a:ext>
                </a:extLst>
              </a:tr>
              <a:tr h="293943">
                <a:tc vMerge="1">
                  <a:txBody>
                    <a:bodyPr/>
                    <a:lstStyle/>
                    <a:p>
                      <a:endParaRPr lang="en-US"/>
                    </a:p>
                  </a:txBody>
                  <a:tcPr/>
                </a:tc>
                <a:tc>
                  <a:txBody>
                    <a:bodyPr/>
                    <a:lstStyle/>
                    <a:p>
                      <a:r>
                        <a:rPr lang="en-US" sz="1400" dirty="0">
                          <a:solidFill>
                            <a:schemeClr val="tx1"/>
                          </a:solidFill>
                        </a:rPr>
                        <a:t>Tramway</a:t>
                      </a:r>
                    </a:p>
                  </a:txBody>
                  <a:tcPr anchor="ctr"/>
                </a:tc>
                <a:extLst>
                  <a:ext uri="{0D108BD9-81ED-4DB2-BD59-A6C34878D82A}">
                    <a16:rowId xmlns:a16="http://schemas.microsoft.com/office/drawing/2014/main" val="10004"/>
                  </a:ext>
                </a:extLst>
              </a:tr>
              <a:tr h="293943">
                <a:tc vMerge="1">
                  <a:txBody>
                    <a:bodyPr/>
                    <a:lstStyle/>
                    <a:p>
                      <a:endParaRPr lang="en-US"/>
                    </a:p>
                  </a:txBody>
                  <a:tcPr/>
                </a:tc>
                <a:tc>
                  <a:txBody>
                    <a:bodyPr/>
                    <a:lstStyle/>
                    <a:p>
                      <a:r>
                        <a:rPr lang="en-US" sz="1400" dirty="0" err="1">
                          <a:solidFill>
                            <a:schemeClr val="tx1"/>
                          </a:solidFill>
                        </a:rPr>
                        <a:t>Prévention</a:t>
                      </a:r>
                      <a:r>
                        <a:rPr lang="en-US" sz="1400" dirty="0">
                          <a:solidFill>
                            <a:schemeClr val="tx1"/>
                          </a:solidFill>
                        </a:rPr>
                        <a:t> </a:t>
                      </a:r>
                      <a:r>
                        <a:rPr lang="en-US" sz="1400" dirty="0" err="1">
                          <a:solidFill>
                            <a:schemeClr val="tx1"/>
                          </a:solidFill>
                        </a:rPr>
                        <a:t>Embouteillages</a:t>
                      </a:r>
                      <a:endParaRPr lang="en-US" sz="1400" dirty="0">
                        <a:solidFill>
                          <a:schemeClr val="tx1"/>
                        </a:solidFill>
                      </a:endParaRPr>
                    </a:p>
                  </a:txBody>
                  <a:tcPr anchor="ctr"/>
                </a:tc>
                <a:extLst>
                  <a:ext uri="{0D108BD9-81ED-4DB2-BD59-A6C34878D82A}">
                    <a16:rowId xmlns:a16="http://schemas.microsoft.com/office/drawing/2014/main" val="10005"/>
                  </a:ext>
                </a:extLst>
              </a:tr>
              <a:tr h="293943">
                <a:tc vMerge="1">
                  <a:txBody>
                    <a:bodyPr/>
                    <a:lstStyle/>
                    <a:p>
                      <a:endParaRPr lang="en-US" dirty="0"/>
                    </a:p>
                  </a:txBody>
                  <a:tcPr/>
                </a:tc>
                <a:tc>
                  <a:txBody>
                    <a:bodyPr/>
                    <a:lstStyle/>
                    <a:p>
                      <a:r>
                        <a:rPr lang="en-US" sz="1400" dirty="0">
                          <a:solidFill>
                            <a:schemeClr val="tx1"/>
                          </a:solidFill>
                        </a:rPr>
                        <a:t>Transports publics, </a:t>
                      </a:r>
                      <a:r>
                        <a:rPr lang="en-US" sz="1400" dirty="0" err="1">
                          <a:solidFill>
                            <a:schemeClr val="tx1"/>
                          </a:solidFill>
                        </a:rPr>
                        <a:t>Multimodalité</a:t>
                      </a:r>
                      <a:r>
                        <a:rPr lang="en-US" sz="1400" dirty="0">
                          <a:solidFill>
                            <a:schemeClr val="tx1"/>
                          </a:solidFill>
                        </a:rPr>
                        <a:t> (rail, bus, automobile,</a:t>
                      </a:r>
                      <a:r>
                        <a:rPr lang="en-US" sz="1400" baseline="0" dirty="0">
                          <a:solidFill>
                            <a:schemeClr val="tx1"/>
                          </a:solidFill>
                        </a:rPr>
                        <a:t> </a:t>
                      </a:r>
                      <a:r>
                        <a:rPr lang="en-US" sz="1400" baseline="0" dirty="0" err="1">
                          <a:solidFill>
                            <a:schemeClr val="tx1"/>
                          </a:solidFill>
                        </a:rPr>
                        <a:t>covoiturage</a:t>
                      </a:r>
                      <a:r>
                        <a:rPr lang="en-US" sz="1400" baseline="0" dirty="0">
                          <a:solidFill>
                            <a:schemeClr val="tx1"/>
                          </a:solidFill>
                        </a:rPr>
                        <a:t>, </a:t>
                      </a:r>
                      <a:r>
                        <a:rPr lang="en-US" sz="1400" baseline="0" dirty="0" err="1">
                          <a:solidFill>
                            <a:schemeClr val="tx1"/>
                          </a:solidFill>
                        </a:rPr>
                        <a:t>velo</a:t>
                      </a:r>
                      <a:r>
                        <a:rPr lang="en-US" sz="1400" baseline="0" dirty="0">
                          <a:solidFill>
                            <a:schemeClr val="tx1"/>
                          </a:solidFill>
                        </a:rPr>
                        <a:t>,…)</a:t>
                      </a:r>
                      <a:endParaRPr lang="en-US" sz="1400" dirty="0">
                        <a:solidFill>
                          <a:schemeClr val="tx1"/>
                        </a:solidFill>
                      </a:endParaRPr>
                    </a:p>
                  </a:txBody>
                  <a:tcPr anchor="ctr"/>
                </a:tc>
                <a:extLst>
                  <a:ext uri="{0D108BD9-81ED-4DB2-BD59-A6C34878D82A}">
                    <a16:rowId xmlns:a16="http://schemas.microsoft.com/office/drawing/2014/main" val="10006"/>
                  </a:ext>
                </a:extLst>
              </a:tr>
              <a:tr h="293943">
                <a:tc vMerge="1">
                  <a:txBody>
                    <a:bodyPr/>
                    <a:lstStyle/>
                    <a:p>
                      <a:endParaRPr lang="en-US" dirty="0"/>
                    </a:p>
                  </a:txBody>
                  <a:tcPr/>
                </a:tc>
                <a:tc>
                  <a:txBody>
                    <a:bodyPr/>
                    <a:lstStyle/>
                    <a:p>
                      <a:r>
                        <a:rPr lang="en-US" sz="1400" dirty="0" err="1">
                          <a:solidFill>
                            <a:schemeClr val="tx1"/>
                          </a:solidFill>
                        </a:rPr>
                        <a:t>Péages</a:t>
                      </a:r>
                      <a:r>
                        <a:rPr lang="en-US" sz="1400" dirty="0">
                          <a:solidFill>
                            <a:schemeClr val="tx1"/>
                          </a:solidFill>
                        </a:rPr>
                        <a:t> </a:t>
                      </a:r>
                      <a:r>
                        <a:rPr lang="en-US" sz="1400" dirty="0" err="1">
                          <a:solidFill>
                            <a:schemeClr val="tx1"/>
                          </a:solidFill>
                        </a:rPr>
                        <a:t>urbains</a:t>
                      </a:r>
                      <a:endParaRPr lang="en-US" sz="1400" dirty="0">
                        <a:solidFill>
                          <a:schemeClr val="tx1"/>
                        </a:solidFill>
                      </a:endParaRPr>
                    </a:p>
                  </a:txBody>
                  <a:tcPr anchor="ctr"/>
                </a:tc>
                <a:extLst>
                  <a:ext uri="{0D108BD9-81ED-4DB2-BD59-A6C34878D82A}">
                    <a16:rowId xmlns:a16="http://schemas.microsoft.com/office/drawing/2014/main" val="10007"/>
                  </a:ext>
                </a:extLst>
              </a:tr>
              <a:tr h="293943">
                <a:tc vMerge="1">
                  <a:txBody>
                    <a:bodyPr/>
                    <a:lstStyle/>
                    <a:p>
                      <a:endParaRPr lang="en-US" dirty="0"/>
                    </a:p>
                  </a:txBody>
                  <a:tcPr/>
                </a:tc>
                <a:tc>
                  <a:txBody>
                    <a:bodyPr/>
                    <a:lstStyle/>
                    <a:p>
                      <a:r>
                        <a:rPr lang="en-US" sz="1400" b="1" dirty="0">
                          <a:solidFill>
                            <a:schemeClr val="tx1"/>
                          </a:solidFill>
                        </a:rPr>
                        <a:t>Information voyageur</a:t>
                      </a:r>
                      <a:r>
                        <a:rPr lang="en-US" sz="1400" b="1" baseline="0" dirty="0">
                          <a:solidFill>
                            <a:schemeClr val="tx1"/>
                          </a:solidFill>
                        </a:rPr>
                        <a:t>s en temps reel</a:t>
                      </a:r>
                      <a:endParaRPr lang="en-US" sz="1400" b="1" dirty="0">
                        <a:solidFill>
                          <a:schemeClr val="tx1"/>
                        </a:solidFill>
                      </a:endParaRPr>
                    </a:p>
                  </a:txBody>
                  <a:tcPr anchor="ctr"/>
                </a:tc>
                <a:extLst>
                  <a:ext uri="{0D108BD9-81ED-4DB2-BD59-A6C34878D82A}">
                    <a16:rowId xmlns:a16="http://schemas.microsoft.com/office/drawing/2014/main" val="10008"/>
                  </a:ext>
                </a:extLst>
              </a:tr>
              <a:tr h="293943">
                <a:tc vMerge="1">
                  <a:txBody>
                    <a:bodyPr/>
                    <a:lstStyle/>
                    <a:p>
                      <a:endParaRPr lang="en-US" dirty="0"/>
                    </a:p>
                  </a:txBody>
                  <a:tcPr/>
                </a:tc>
                <a:tc>
                  <a:txBody>
                    <a:bodyPr/>
                    <a:lstStyle/>
                    <a:p>
                      <a:r>
                        <a:rPr lang="en-US" sz="1400" dirty="0" err="1"/>
                        <a:t>Covoiturage</a:t>
                      </a:r>
                      <a:r>
                        <a:rPr lang="en-US" sz="1400" dirty="0"/>
                        <a:t> </a:t>
                      </a:r>
                      <a:r>
                        <a:rPr lang="en-US" sz="1400" dirty="0" err="1"/>
                        <a:t>dynamique</a:t>
                      </a:r>
                      <a:endParaRPr lang="en-US" sz="1400" dirty="0"/>
                    </a:p>
                  </a:txBody>
                  <a:tcPr anchor="ctr"/>
                </a:tc>
                <a:extLst>
                  <a:ext uri="{0D108BD9-81ED-4DB2-BD59-A6C34878D82A}">
                    <a16:rowId xmlns:a16="http://schemas.microsoft.com/office/drawing/2014/main" val="10009"/>
                  </a:ext>
                </a:extLst>
              </a:tr>
              <a:tr h="293943">
                <a:tc vMerge="1">
                  <a:txBody>
                    <a:bodyPr/>
                    <a:lstStyle/>
                    <a:p>
                      <a:endParaRPr lang="en-US" dirty="0"/>
                    </a:p>
                  </a:txBody>
                  <a:tcPr/>
                </a:tc>
                <a:tc>
                  <a:txBody>
                    <a:bodyPr/>
                    <a:lstStyle/>
                    <a:p>
                      <a:r>
                        <a:rPr lang="en-US" sz="1400" dirty="0"/>
                        <a:t>Infrastructures</a:t>
                      </a:r>
                      <a:r>
                        <a:rPr lang="en-US" sz="1400" baseline="0" dirty="0"/>
                        <a:t> de recharge, </a:t>
                      </a:r>
                      <a:r>
                        <a:rPr lang="en-US" sz="1400" baseline="0" dirty="0" err="1"/>
                        <a:t>pilotage</a:t>
                      </a:r>
                      <a:r>
                        <a:rPr lang="en-US" sz="1400" baseline="0" dirty="0"/>
                        <a:t> de la charge</a:t>
                      </a:r>
                      <a:endParaRPr lang="en-US" sz="1400" dirty="0"/>
                    </a:p>
                  </a:txBody>
                  <a:tcPr anchor="ctr"/>
                </a:tc>
                <a:extLst>
                  <a:ext uri="{0D108BD9-81ED-4DB2-BD59-A6C34878D82A}">
                    <a16:rowId xmlns:a16="http://schemas.microsoft.com/office/drawing/2014/main" val="10010"/>
                  </a:ext>
                </a:extLst>
              </a:tr>
              <a:tr h="293943">
                <a:tc vMerge="1">
                  <a:txBody>
                    <a:bodyPr/>
                    <a:lstStyle/>
                    <a:p>
                      <a:endParaRPr lang="en-US" dirty="0"/>
                    </a:p>
                  </a:txBody>
                  <a:tcPr/>
                </a:tc>
                <a:tc>
                  <a:txBody>
                    <a:bodyPr/>
                    <a:lstStyle/>
                    <a:p>
                      <a:r>
                        <a:rPr lang="en-US" sz="1400" dirty="0" err="1"/>
                        <a:t>Parkings</a:t>
                      </a:r>
                      <a:r>
                        <a:rPr lang="en-US" sz="1400" dirty="0"/>
                        <a:t> </a:t>
                      </a:r>
                      <a:r>
                        <a:rPr lang="en-US" sz="1400" dirty="0" err="1"/>
                        <a:t>intelligents</a:t>
                      </a:r>
                      <a:r>
                        <a:rPr lang="en-US" sz="1400" dirty="0"/>
                        <a:t> (reservation, information, </a:t>
                      </a:r>
                      <a:r>
                        <a:rPr lang="en-US" sz="1400" dirty="0" err="1"/>
                        <a:t>paiement</a:t>
                      </a:r>
                      <a:r>
                        <a:rPr lang="en-US" sz="1400" dirty="0"/>
                        <a:t>,..)</a:t>
                      </a:r>
                    </a:p>
                  </a:txBody>
                  <a:tcPr anchor="ctr"/>
                </a:tc>
                <a:extLst>
                  <a:ext uri="{0D108BD9-81ED-4DB2-BD59-A6C34878D82A}">
                    <a16:rowId xmlns:a16="http://schemas.microsoft.com/office/drawing/2014/main" val="10011"/>
                  </a:ext>
                </a:extLst>
              </a:tr>
            </a:tbl>
          </a:graphicData>
        </a:graphic>
      </p:graphicFrame>
      <p:sp>
        <p:nvSpPr>
          <p:cNvPr id="4" name="ZoneTexte 3"/>
          <p:cNvSpPr txBox="1"/>
          <p:nvPr/>
        </p:nvSpPr>
        <p:spPr>
          <a:xfrm>
            <a:off x="6012160" y="4731990"/>
            <a:ext cx="2448272" cy="338554"/>
          </a:xfrm>
          <a:prstGeom prst="rect">
            <a:avLst/>
          </a:prstGeom>
          <a:noFill/>
        </p:spPr>
        <p:txBody>
          <a:bodyPr wrap="square" rtlCol="0">
            <a:spAutoFit/>
          </a:bodyPr>
          <a:lstStyle/>
          <a:p>
            <a:r>
              <a:rPr lang="en-US" sz="800" dirty="0"/>
              <a:t>Source –en </a:t>
            </a:r>
            <a:r>
              <a:rPr lang="en-US" sz="800" dirty="0" err="1"/>
              <a:t>partie</a:t>
            </a:r>
            <a:r>
              <a:rPr lang="en-US" sz="800" dirty="0"/>
              <a:t>-ASCIMER-</a:t>
            </a:r>
            <a:r>
              <a:rPr lang="en-US" sz="800" i="1" dirty="0"/>
              <a:t>Assessing Smart City Initiatives for the Mediterranean Region</a:t>
            </a:r>
            <a:endParaRPr lang="en-US" sz="800" dirty="0"/>
          </a:p>
        </p:txBody>
      </p:sp>
      <p:sp>
        <p:nvSpPr>
          <p:cNvPr id="5" name="Ellipse 4"/>
          <p:cNvSpPr/>
          <p:nvPr/>
        </p:nvSpPr>
        <p:spPr>
          <a:xfrm>
            <a:off x="1619672" y="1131590"/>
            <a:ext cx="2016224" cy="720080"/>
          </a:xfrm>
          <a:prstGeom prst="ellipse">
            <a:avLst/>
          </a:prstGeom>
          <a:noFill/>
          <a:ln w="412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21F37FF0-8D2B-4A9D-DBC1-A1836EC09209}"/>
              </a:ext>
            </a:extLst>
          </p:cNvPr>
          <p:cNvSpPr/>
          <p:nvPr/>
        </p:nvSpPr>
        <p:spPr>
          <a:xfrm>
            <a:off x="1907704" y="3363838"/>
            <a:ext cx="3024336" cy="28803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29458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Graphique 32"/>
          <p:cNvGraphicFramePr/>
          <p:nvPr/>
        </p:nvGraphicFramePr>
        <p:xfrm>
          <a:off x="1137750" y="1167594"/>
          <a:ext cx="6552728" cy="3240360"/>
        </p:xfrm>
        <a:graphic>
          <a:graphicData uri="http://schemas.openxmlformats.org/drawingml/2006/chart">
            <c:chart xmlns:c="http://schemas.openxmlformats.org/drawingml/2006/chart" xmlns:r="http://schemas.openxmlformats.org/officeDocument/2006/relationships" r:id="rId2"/>
          </a:graphicData>
        </a:graphic>
      </p:graphicFrame>
      <p:pic>
        <p:nvPicPr>
          <p:cNvPr id="34" name="Image 33" descr="eco-cycle-512.png">
            <a:hlinkClick r:id="rId3" action="ppaction://hlinksldjump"/>
          </p:cNvPr>
          <p:cNvPicPr>
            <a:picLocks noChangeAspect="1"/>
          </p:cNvPicPr>
          <p:nvPr/>
        </p:nvPicPr>
        <p:blipFill>
          <a:blip r:embed="rId4" cstate="print"/>
          <a:stretch>
            <a:fillRect/>
          </a:stretch>
        </p:blipFill>
        <p:spPr>
          <a:xfrm>
            <a:off x="3491968" y="3363838"/>
            <a:ext cx="792000" cy="594000"/>
          </a:xfrm>
          <a:prstGeom prst="rect">
            <a:avLst/>
          </a:prstGeom>
        </p:spPr>
      </p:pic>
      <p:pic>
        <p:nvPicPr>
          <p:cNvPr id="36" name="Image 35" descr="electricity_power_charge_full-512.png">
            <a:hlinkClick r:id="rId5" action="ppaction://hlinksldjump"/>
          </p:cNvPr>
          <p:cNvPicPr>
            <a:picLocks noChangeAspect="1"/>
          </p:cNvPicPr>
          <p:nvPr/>
        </p:nvPicPr>
        <p:blipFill>
          <a:blip r:embed="rId6" cstate="print"/>
          <a:stretch>
            <a:fillRect/>
          </a:stretch>
        </p:blipFill>
        <p:spPr>
          <a:xfrm>
            <a:off x="3059920" y="2481806"/>
            <a:ext cx="792000" cy="594000"/>
          </a:xfrm>
          <a:prstGeom prst="rect">
            <a:avLst/>
          </a:prstGeom>
        </p:spPr>
      </p:pic>
      <p:pic>
        <p:nvPicPr>
          <p:cNvPr id="38" name="Image 37" descr="Natural_disaster-07-512.png">
            <a:hlinkClick r:id="rId7" action="ppaction://hlinksldjump"/>
          </p:cNvPr>
          <p:cNvPicPr>
            <a:picLocks noChangeAspect="1"/>
          </p:cNvPicPr>
          <p:nvPr/>
        </p:nvPicPr>
        <p:blipFill>
          <a:blip r:embed="rId8" cstate="print"/>
          <a:stretch>
            <a:fillRect/>
          </a:stretch>
        </p:blipFill>
        <p:spPr>
          <a:xfrm>
            <a:off x="4522126" y="1599642"/>
            <a:ext cx="792000" cy="594000"/>
          </a:xfrm>
          <a:prstGeom prst="rect">
            <a:avLst/>
          </a:prstGeom>
        </p:spPr>
      </p:pic>
      <p:sp>
        <p:nvSpPr>
          <p:cNvPr id="39" name="ZoneTexte 38"/>
          <p:cNvSpPr txBox="1"/>
          <p:nvPr/>
        </p:nvSpPr>
        <p:spPr>
          <a:xfrm>
            <a:off x="6322326" y="2391730"/>
            <a:ext cx="1199366" cy="584775"/>
          </a:xfrm>
          <a:prstGeom prst="rect">
            <a:avLst/>
          </a:prstGeom>
          <a:noFill/>
        </p:spPr>
        <p:txBody>
          <a:bodyPr wrap="none" rtlCol="0">
            <a:spAutoFit/>
          </a:bodyPr>
          <a:lstStyle/>
          <a:p>
            <a:pPr algn="ctr"/>
            <a:r>
              <a:rPr lang="fr-FR" sz="1600" dirty="0">
                <a:solidFill>
                  <a:schemeClr val="tx1">
                    <a:lumMod val="65000"/>
                    <a:lumOff val="35000"/>
                  </a:schemeClr>
                </a:solidFill>
                <a:latin typeface="Tahoma" pitchFamily="34" charset="0"/>
                <a:ea typeface="Tahoma" pitchFamily="34" charset="0"/>
                <a:cs typeface="Tahoma" pitchFamily="34" charset="0"/>
              </a:rPr>
              <a:t>Economie</a:t>
            </a:r>
          </a:p>
          <a:p>
            <a:pPr algn="ctr"/>
            <a:r>
              <a:rPr lang="fr-FR" sz="1600" dirty="0">
                <a:solidFill>
                  <a:schemeClr val="tx1">
                    <a:lumMod val="65000"/>
                    <a:lumOff val="35000"/>
                  </a:schemeClr>
                </a:solidFill>
                <a:latin typeface="Tahoma" pitchFamily="34" charset="0"/>
                <a:ea typeface="Tahoma" pitchFamily="34" charset="0"/>
                <a:cs typeface="Tahoma" pitchFamily="34" charset="0"/>
              </a:rPr>
              <a:t>de la Santé</a:t>
            </a:r>
          </a:p>
        </p:txBody>
      </p:sp>
      <p:sp>
        <p:nvSpPr>
          <p:cNvPr id="41" name="ZoneTexte 40"/>
          <p:cNvSpPr txBox="1"/>
          <p:nvPr/>
        </p:nvSpPr>
        <p:spPr>
          <a:xfrm>
            <a:off x="5580112" y="1347614"/>
            <a:ext cx="3056799" cy="584775"/>
          </a:xfrm>
          <a:prstGeom prst="rect">
            <a:avLst/>
          </a:prstGeom>
          <a:noFill/>
        </p:spPr>
        <p:txBody>
          <a:bodyPr wrap="none" rtlCol="0">
            <a:spAutoFit/>
          </a:bodyPr>
          <a:lstStyle/>
          <a:p>
            <a:pPr algn="ctr"/>
            <a:r>
              <a:rPr lang="fr-FR" sz="1600" dirty="0">
                <a:solidFill>
                  <a:schemeClr val="tx1">
                    <a:lumMod val="65000"/>
                    <a:lumOff val="35000"/>
                  </a:schemeClr>
                </a:solidFill>
                <a:latin typeface="Tahoma" pitchFamily="34" charset="0"/>
                <a:ea typeface="Tahoma" pitchFamily="34" charset="0"/>
                <a:cs typeface="Tahoma" pitchFamily="34" charset="0"/>
              </a:rPr>
              <a:t>Prévention, Prévision et Gestion</a:t>
            </a:r>
          </a:p>
          <a:p>
            <a:pPr algn="ctr"/>
            <a:r>
              <a:rPr lang="fr-FR" sz="1600" dirty="0">
                <a:solidFill>
                  <a:schemeClr val="tx1">
                    <a:lumMod val="65000"/>
                    <a:lumOff val="35000"/>
                  </a:schemeClr>
                </a:solidFill>
                <a:latin typeface="Tahoma" pitchFamily="34" charset="0"/>
                <a:ea typeface="Tahoma" pitchFamily="34" charset="0"/>
                <a:cs typeface="Tahoma" pitchFamily="34" charset="0"/>
              </a:rPr>
              <a:t>des Risques</a:t>
            </a:r>
          </a:p>
        </p:txBody>
      </p:sp>
      <p:sp>
        <p:nvSpPr>
          <p:cNvPr id="42" name="ZoneTexte 41"/>
          <p:cNvSpPr txBox="1"/>
          <p:nvPr/>
        </p:nvSpPr>
        <p:spPr>
          <a:xfrm>
            <a:off x="1259632" y="1347614"/>
            <a:ext cx="2043187" cy="338554"/>
          </a:xfrm>
          <a:prstGeom prst="rect">
            <a:avLst/>
          </a:prstGeom>
          <a:noFill/>
        </p:spPr>
        <p:txBody>
          <a:bodyPr wrap="none" rtlCol="0">
            <a:spAutoFit/>
          </a:bodyPr>
          <a:lstStyle/>
          <a:p>
            <a:pPr algn="ctr"/>
            <a:r>
              <a:rPr lang="fr-FR" sz="1600" dirty="0">
                <a:solidFill>
                  <a:schemeClr val="tx1">
                    <a:lumMod val="65000"/>
                    <a:lumOff val="35000"/>
                  </a:schemeClr>
                </a:solidFill>
                <a:latin typeface="Tahoma" pitchFamily="34" charset="0"/>
                <a:ea typeface="Tahoma" pitchFamily="34" charset="0"/>
                <a:cs typeface="Tahoma" pitchFamily="34" charset="0"/>
              </a:rPr>
              <a:t>Transport et Mobilité</a:t>
            </a:r>
          </a:p>
        </p:txBody>
      </p:sp>
      <p:sp>
        <p:nvSpPr>
          <p:cNvPr id="43" name="ZoneTexte 42"/>
          <p:cNvSpPr txBox="1"/>
          <p:nvPr/>
        </p:nvSpPr>
        <p:spPr>
          <a:xfrm>
            <a:off x="1606996" y="2563039"/>
            <a:ext cx="1236812" cy="584775"/>
          </a:xfrm>
          <a:prstGeom prst="rect">
            <a:avLst/>
          </a:prstGeom>
          <a:noFill/>
        </p:spPr>
        <p:txBody>
          <a:bodyPr wrap="none" rtlCol="0">
            <a:spAutoFit/>
          </a:bodyPr>
          <a:lstStyle/>
          <a:p>
            <a:pPr algn="ctr"/>
            <a:r>
              <a:rPr lang="fr-FR" sz="1600" dirty="0">
                <a:solidFill>
                  <a:schemeClr val="tx1">
                    <a:lumMod val="65000"/>
                    <a:lumOff val="35000"/>
                  </a:schemeClr>
                </a:solidFill>
                <a:latin typeface="Tahoma" pitchFamily="34" charset="0"/>
                <a:ea typeface="Tahoma" pitchFamily="34" charset="0"/>
                <a:cs typeface="Tahoma" pitchFamily="34" charset="0"/>
              </a:rPr>
              <a:t>Gestion</a:t>
            </a:r>
          </a:p>
          <a:p>
            <a:pPr algn="ctr"/>
            <a:r>
              <a:rPr lang="fr-FR" sz="1600" dirty="0">
                <a:solidFill>
                  <a:schemeClr val="tx1">
                    <a:lumMod val="65000"/>
                    <a:lumOff val="35000"/>
                  </a:schemeClr>
                </a:solidFill>
                <a:latin typeface="Tahoma" pitchFamily="34" charset="0"/>
                <a:ea typeface="Tahoma" pitchFamily="34" charset="0"/>
                <a:cs typeface="Tahoma" pitchFamily="34" charset="0"/>
              </a:rPr>
              <a:t>de l’Energie</a:t>
            </a:r>
          </a:p>
        </p:txBody>
      </p:sp>
      <p:sp>
        <p:nvSpPr>
          <p:cNvPr id="44" name="ZoneTexte 43"/>
          <p:cNvSpPr txBox="1"/>
          <p:nvPr/>
        </p:nvSpPr>
        <p:spPr>
          <a:xfrm>
            <a:off x="5436096" y="3938014"/>
            <a:ext cx="2339752" cy="338554"/>
          </a:xfrm>
          <a:prstGeom prst="rect">
            <a:avLst/>
          </a:prstGeom>
          <a:noFill/>
        </p:spPr>
        <p:txBody>
          <a:bodyPr wrap="square" rtlCol="0">
            <a:spAutoFit/>
          </a:bodyPr>
          <a:lstStyle/>
          <a:p>
            <a:pPr algn="ctr"/>
            <a:r>
              <a:rPr lang="fr-FR" sz="1600" dirty="0">
                <a:solidFill>
                  <a:schemeClr val="tx1">
                    <a:lumMod val="65000"/>
                    <a:lumOff val="35000"/>
                  </a:schemeClr>
                </a:solidFill>
                <a:latin typeface="Tahoma" pitchFamily="34" charset="0"/>
                <a:ea typeface="Tahoma" pitchFamily="34" charset="0"/>
                <a:cs typeface="Tahoma" pitchFamily="34" charset="0"/>
              </a:rPr>
              <a:t>Tourisme et Attractivité</a:t>
            </a:r>
          </a:p>
        </p:txBody>
      </p:sp>
      <p:sp>
        <p:nvSpPr>
          <p:cNvPr id="45" name="ZoneTexte 44"/>
          <p:cNvSpPr txBox="1"/>
          <p:nvPr/>
        </p:nvSpPr>
        <p:spPr>
          <a:xfrm>
            <a:off x="1547664" y="3795886"/>
            <a:ext cx="1799275" cy="584775"/>
          </a:xfrm>
          <a:prstGeom prst="rect">
            <a:avLst/>
          </a:prstGeom>
          <a:noFill/>
        </p:spPr>
        <p:txBody>
          <a:bodyPr wrap="none" rtlCol="0">
            <a:spAutoFit/>
          </a:bodyPr>
          <a:lstStyle/>
          <a:p>
            <a:pPr algn="ctr"/>
            <a:r>
              <a:rPr lang="fr-FR" sz="1600" dirty="0">
                <a:solidFill>
                  <a:schemeClr val="tx1">
                    <a:lumMod val="65000"/>
                    <a:lumOff val="35000"/>
                  </a:schemeClr>
                </a:solidFill>
                <a:latin typeface="Tahoma" pitchFamily="34" charset="0"/>
                <a:ea typeface="Tahoma" pitchFamily="34" charset="0"/>
                <a:cs typeface="Tahoma" pitchFamily="34" charset="0"/>
              </a:rPr>
              <a:t>Monitoring Urbain</a:t>
            </a:r>
          </a:p>
          <a:p>
            <a:pPr algn="ctr"/>
            <a:r>
              <a:rPr lang="fr-FR" sz="1600" dirty="0">
                <a:solidFill>
                  <a:schemeClr val="tx1">
                    <a:lumMod val="65000"/>
                    <a:lumOff val="35000"/>
                  </a:schemeClr>
                </a:solidFill>
                <a:latin typeface="Tahoma" pitchFamily="34" charset="0"/>
                <a:ea typeface="Tahoma" pitchFamily="34" charset="0"/>
                <a:cs typeface="Tahoma" pitchFamily="34" charset="0"/>
              </a:rPr>
              <a:t>Environnemental</a:t>
            </a:r>
          </a:p>
        </p:txBody>
      </p:sp>
      <p:pic>
        <p:nvPicPr>
          <p:cNvPr id="49" name="Image 48" descr="thin-0754_electro_hybrid_tesla_ecology_car_clean_green_energy-512.png">
            <a:hlinkClick r:id="rId9" action="ppaction://hlinksldjump"/>
          </p:cNvPr>
          <p:cNvPicPr>
            <a:picLocks noChangeAspect="1"/>
          </p:cNvPicPr>
          <p:nvPr/>
        </p:nvPicPr>
        <p:blipFill>
          <a:blip r:embed="rId10" cstate="print"/>
          <a:stretch>
            <a:fillRect/>
          </a:stretch>
        </p:blipFill>
        <p:spPr>
          <a:xfrm>
            <a:off x="3514014" y="1527634"/>
            <a:ext cx="900000" cy="675000"/>
          </a:xfrm>
          <a:prstGeom prst="rect">
            <a:avLst/>
          </a:prstGeom>
        </p:spPr>
      </p:pic>
      <p:pic>
        <p:nvPicPr>
          <p:cNvPr id="50" name="Image 49" descr="Medical_health_care-06-512.png">
            <a:hlinkClick r:id="rId11" action="ppaction://hlinksldjump"/>
          </p:cNvPr>
          <p:cNvPicPr>
            <a:picLocks noChangeAspect="1"/>
          </p:cNvPicPr>
          <p:nvPr/>
        </p:nvPicPr>
        <p:blipFill>
          <a:blip r:embed="rId12" cstate="print"/>
          <a:stretch>
            <a:fillRect/>
          </a:stretch>
        </p:blipFill>
        <p:spPr>
          <a:xfrm>
            <a:off x="5026182" y="2535746"/>
            <a:ext cx="792000" cy="594000"/>
          </a:xfrm>
          <a:prstGeom prst="rect">
            <a:avLst/>
          </a:prstGeom>
        </p:spPr>
      </p:pic>
      <p:pic>
        <p:nvPicPr>
          <p:cNvPr id="52" name="Image 51" descr="6-512.png">
            <a:hlinkClick r:id="" action="ppaction://noaction"/>
          </p:cNvPr>
          <p:cNvPicPr>
            <a:picLocks noChangeAspect="1"/>
          </p:cNvPicPr>
          <p:nvPr/>
        </p:nvPicPr>
        <p:blipFill>
          <a:blip r:embed="rId13" cstate="print"/>
          <a:stretch>
            <a:fillRect/>
          </a:stretch>
        </p:blipFill>
        <p:spPr>
          <a:xfrm>
            <a:off x="4522126" y="3273828"/>
            <a:ext cx="803054" cy="567000"/>
          </a:xfrm>
          <a:prstGeom prst="rect">
            <a:avLst/>
          </a:prstGeom>
        </p:spPr>
      </p:pic>
      <p:sp>
        <p:nvSpPr>
          <p:cNvPr id="18" name="ZoneTexte 17"/>
          <p:cNvSpPr txBox="1"/>
          <p:nvPr/>
        </p:nvSpPr>
        <p:spPr>
          <a:xfrm>
            <a:off x="93589" y="115161"/>
            <a:ext cx="8380757" cy="738664"/>
          </a:xfrm>
          <a:prstGeom prst="rect">
            <a:avLst/>
          </a:prstGeom>
          <a:noFill/>
        </p:spPr>
        <p:txBody>
          <a:bodyPr wrap="none">
            <a:spAutoFit/>
          </a:bodyPr>
          <a:lstStyle/>
          <a:p>
            <a:pPr algn="ctr" eaLnBrk="1" fontAlgn="auto" hangingPunct="1">
              <a:lnSpc>
                <a:spcPct val="150000"/>
              </a:lnSpc>
              <a:spcBef>
                <a:spcPts val="0"/>
              </a:spcBef>
              <a:spcAft>
                <a:spcPts val="0"/>
              </a:spcAft>
              <a:defRPr/>
            </a:pPr>
            <a:r>
              <a:rPr lang="fr-FR" sz="2800" dirty="0">
                <a:latin typeface="+mn-lt"/>
                <a:cs typeface="+mn-cs"/>
              </a:rPr>
              <a:t>Exemple Nice - Stratégie de transformation du territoire</a:t>
            </a:r>
            <a:endParaRPr lang="fr-FR" sz="2800" dirty="0">
              <a:latin typeface="+mn-lt"/>
            </a:endParaRPr>
          </a:p>
        </p:txBody>
      </p:sp>
      <p:sp>
        <p:nvSpPr>
          <p:cNvPr id="17" name="ZoneTexte 16"/>
          <p:cNvSpPr txBox="1"/>
          <p:nvPr/>
        </p:nvSpPr>
        <p:spPr>
          <a:xfrm>
            <a:off x="899592" y="4443958"/>
            <a:ext cx="7920880" cy="261610"/>
          </a:xfrm>
          <a:prstGeom prst="rect">
            <a:avLst/>
          </a:prstGeom>
          <a:noFill/>
        </p:spPr>
        <p:txBody>
          <a:bodyPr wrap="square" rtlCol="0">
            <a:spAutoFit/>
          </a:bodyPr>
          <a:lstStyle/>
          <a:p>
            <a:r>
              <a:rPr lang="en-US" sz="1100" dirty="0"/>
              <a:t>Source:</a:t>
            </a:r>
            <a:r>
              <a:rPr lang="fr-FR" altLang="fr-FR" sz="1100" dirty="0"/>
              <a:t>Présentation du Centre d’Excellence et des projets pilotes de territoire </a:t>
            </a:r>
            <a:r>
              <a:rPr lang="fr-FR" altLang="fr-FR" sz="1050" dirty="0">
                <a:solidFill>
                  <a:schemeClr val="tx1">
                    <a:lumMod val="75000"/>
                    <a:lumOff val="25000"/>
                  </a:schemeClr>
                </a:solidFill>
              </a:rPr>
              <a:t>Métropole Nice Cote d’Azur 26 </a:t>
            </a:r>
            <a:r>
              <a:rPr lang="fr-FR" altLang="fr-FR" sz="1050" dirty="0" err="1">
                <a:solidFill>
                  <a:schemeClr val="tx1">
                    <a:lumMod val="75000"/>
                    <a:lumOff val="25000"/>
                  </a:schemeClr>
                </a:solidFill>
              </a:rPr>
              <a:t>Fevrier</a:t>
            </a:r>
            <a:r>
              <a:rPr lang="fr-FR" altLang="fr-FR" sz="1050" dirty="0">
                <a:solidFill>
                  <a:schemeClr val="tx1">
                    <a:lumMod val="75000"/>
                    <a:lumOff val="25000"/>
                  </a:schemeClr>
                </a:solidFill>
              </a:rPr>
              <a:t> 2016</a:t>
            </a:r>
            <a:endParaRPr lang="en-US" sz="1100" dirty="0"/>
          </a:p>
        </p:txBody>
      </p:sp>
      <p:pic>
        <p:nvPicPr>
          <p:cNvPr id="19" name="Picture 2"/>
          <p:cNvPicPr>
            <a:picLocks noChangeAspect="1" noChangeArrowheads="1"/>
          </p:cNvPicPr>
          <p:nvPr/>
        </p:nvPicPr>
        <p:blipFill>
          <a:blip r:embed="rId14" cstate="print"/>
          <a:srcRect/>
          <a:stretch>
            <a:fillRect/>
          </a:stretch>
        </p:blipFill>
        <p:spPr bwMode="auto">
          <a:xfrm>
            <a:off x="7233505" y="915319"/>
            <a:ext cx="1669392" cy="420018"/>
          </a:xfrm>
          <a:prstGeom prst="rect">
            <a:avLst/>
          </a:prstGeom>
          <a:noFill/>
          <a:ln w="9525">
            <a:noFill/>
            <a:miter lim="800000"/>
            <a:headEnd/>
            <a:tailEnd/>
          </a:ln>
        </p:spPr>
      </p:pic>
      <p:sp>
        <p:nvSpPr>
          <p:cNvPr id="20" name="ZoneTexte 19"/>
          <p:cNvSpPr txBox="1"/>
          <p:nvPr/>
        </p:nvSpPr>
        <p:spPr>
          <a:xfrm>
            <a:off x="2339752" y="843558"/>
            <a:ext cx="6480720" cy="400110"/>
          </a:xfrm>
          <a:prstGeom prst="rect">
            <a:avLst/>
          </a:prstGeom>
          <a:noFill/>
        </p:spPr>
        <p:txBody>
          <a:bodyPr wrap="square" rtlCol="0">
            <a:spAutoFit/>
          </a:bodyPr>
          <a:lstStyle/>
          <a:p>
            <a:r>
              <a:rPr lang="fr-FR" sz="2000" b="1" dirty="0"/>
              <a:t>Domaines d’ Application Stratégiques</a:t>
            </a:r>
            <a:endParaRPr lang="en-US" sz="2000" b="1" dirty="0"/>
          </a:p>
        </p:txBody>
      </p:sp>
    </p:spTree>
    <p:extLst>
      <p:ext uri="{BB962C8B-B14F-4D97-AF65-F5344CB8AC3E}">
        <p14:creationId xmlns:p14="http://schemas.microsoft.com/office/powerpoint/2010/main" val="215732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14314" y="285734"/>
            <a:ext cx="8678166" cy="523220"/>
          </a:xfrm>
          <a:prstGeom prst="rect">
            <a:avLst/>
          </a:prstGeom>
          <a:noFill/>
        </p:spPr>
        <p:txBody>
          <a:bodyPr wrap="square" rtlCol="0">
            <a:spAutoFit/>
          </a:bodyPr>
          <a:lstStyle/>
          <a:p>
            <a:r>
              <a:rPr lang="en-US" sz="2800" dirty="0"/>
              <a:t>Les </a:t>
            </a:r>
            <a:r>
              <a:rPr lang="en-US" sz="2800" dirty="0" err="1"/>
              <a:t>villes</a:t>
            </a:r>
            <a:r>
              <a:rPr lang="en-US" sz="2800" dirty="0"/>
              <a:t> </a:t>
            </a:r>
            <a:r>
              <a:rPr lang="en-US" sz="2800" dirty="0" err="1"/>
              <a:t>mettent</a:t>
            </a:r>
            <a:r>
              <a:rPr lang="en-US" sz="2800" dirty="0"/>
              <a:t> en place des </a:t>
            </a:r>
            <a:r>
              <a:rPr lang="en-US" sz="2800" dirty="0" err="1"/>
              <a:t>plateformes</a:t>
            </a:r>
            <a:r>
              <a:rPr lang="en-US" sz="2800" dirty="0"/>
              <a:t> “Smart Cities” </a:t>
            </a:r>
          </a:p>
        </p:txBody>
      </p:sp>
      <p:sp>
        <p:nvSpPr>
          <p:cNvPr id="5" name="Double flèche horizontale 4"/>
          <p:cNvSpPr/>
          <p:nvPr/>
        </p:nvSpPr>
        <p:spPr>
          <a:xfrm>
            <a:off x="744558" y="2786064"/>
            <a:ext cx="6173333" cy="357190"/>
          </a:xfrm>
          <a:prstGeom prst="leftRightArrow">
            <a:avLst/>
          </a:prstGeom>
          <a:solidFill>
            <a:srgbClr val="00B050">
              <a:alpha val="1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Bus </a:t>
            </a:r>
            <a:r>
              <a:rPr lang="en-US" sz="1600" dirty="0" err="1">
                <a:solidFill>
                  <a:schemeClr val="tx1"/>
                </a:solidFill>
              </a:rPr>
              <a:t>d’échange</a:t>
            </a:r>
            <a:r>
              <a:rPr lang="en-US" sz="1600" dirty="0">
                <a:solidFill>
                  <a:schemeClr val="tx1"/>
                </a:solidFill>
              </a:rPr>
              <a:t> de </a:t>
            </a:r>
            <a:r>
              <a:rPr lang="en-US" sz="1600" dirty="0" err="1">
                <a:solidFill>
                  <a:schemeClr val="tx1"/>
                </a:solidFill>
              </a:rPr>
              <a:t>données</a:t>
            </a:r>
            <a:r>
              <a:rPr lang="en-US" sz="1600">
                <a:solidFill>
                  <a:schemeClr val="tx1"/>
                </a:solidFill>
              </a:rPr>
              <a:t> (ESB)</a:t>
            </a:r>
            <a:endParaRPr lang="en-US" sz="1600" dirty="0">
              <a:solidFill>
                <a:schemeClr val="tx1"/>
              </a:solidFill>
            </a:endParaRPr>
          </a:p>
        </p:txBody>
      </p:sp>
      <p:sp>
        <p:nvSpPr>
          <p:cNvPr id="6" name="Cylindre 5"/>
          <p:cNvSpPr/>
          <p:nvPr/>
        </p:nvSpPr>
        <p:spPr>
          <a:xfrm>
            <a:off x="1118699" y="3262317"/>
            <a:ext cx="1558923" cy="1390280"/>
          </a:xfrm>
          <a:prstGeom prst="can">
            <a:avLst/>
          </a:prstGeom>
          <a:solidFill>
            <a:srgbClr val="00B050">
              <a:alpha val="8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ENTREPOT DE DONNEES</a:t>
            </a:r>
          </a:p>
        </p:txBody>
      </p:sp>
      <p:sp>
        <p:nvSpPr>
          <p:cNvPr id="7" name="Rectangle à coins arrondis 6"/>
          <p:cNvSpPr/>
          <p:nvPr/>
        </p:nvSpPr>
        <p:spPr>
          <a:xfrm>
            <a:off x="3862403" y="3381381"/>
            <a:ext cx="1122424" cy="535785"/>
          </a:xfrm>
          <a:prstGeom prst="roundRect">
            <a:avLst/>
          </a:prstGeom>
          <a:solidFill>
            <a:srgbClr val="00B050">
              <a:alpha val="8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Supervision Métier 1</a:t>
            </a:r>
          </a:p>
        </p:txBody>
      </p:sp>
      <p:sp>
        <p:nvSpPr>
          <p:cNvPr id="12" name="Ellipse 11"/>
          <p:cNvSpPr/>
          <p:nvPr/>
        </p:nvSpPr>
        <p:spPr>
          <a:xfrm>
            <a:off x="3862403" y="4274356"/>
            <a:ext cx="685926" cy="29765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a:solidFill>
                  <a:schemeClr val="tx1"/>
                </a:solidFill>
              </a:rPr>
              <a:t>Capteur</a:t>
            </a:r>
            <a:endParaRPr lang="en-US" sz="800" dirty="0">
              <a:solidFill>
                <a:schemeClr val="tx1"/>
              </a:solidFill>
            </a:endParaRPr>
          </a:p>
        </p:txBody>
      </p:sp>
      <p:sp>
        <p:nvSpPr>
          <p:cNvPr id="11" name="Ellipse 10"/>
          <p:cNvSpPr/>
          <p:nvPr/>
        </p:nvSpPr>
        <p:spPr>
          <a:xfrm>
            <a:off x="4174188" y="4274356"/>
            <a:ext cx="685926" cy="29765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a:solidFill>
                  <a:schemeClr val="tx1"/>
                </a:solidFill>
              </a:rPr>
              <a:t>Capteur</a:t>
            </a:r>
            <a:endParaRPr lang="en-US" sz="800" dirty="0">
              <a:solidFill>
                <a:schemeClr val="tx1"/>
              </a:solidFill>
            </a:endParaRPr>
          </a:p>
        </p:txBody>
      </p:sp>
      <p:sp>
        <p:nvSpPr>
          <p:cNvPr id="10" name="Ellipse 9"/>
          <p:cNvSpPr/>
          <p:nvPr/>
        </p:nvSpPr>
        <p:spPr>
          <a:xfrm>
            <a:off x="4423615" y="4274356"/>
            <a:ext cx="685926" cy="29765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a:solidFill>
                  <a:schemeClr val="tx1"/>
                </a:solidFill>
              </a:rPr>
              <a:t>Capteur</a:t>
            </a:r>
            <a:endParaRPr lang="en-US" sz="800" dirty="0">
              <a:solidFill>
                <a:schemeClr val="tx1"/>
              </a:solidFill>
            </a:endParaRPr>
          </a:p>
        </p:txBody>
      </p:sp>
      <p:cxnSp>
        <p:nvCxnSpPr>
          <p:cNvPr id="14" name="Connecteur en angle 13"/>
          <p:cNvCxnSpPr>
            <a:stCxn id="7" idx="2"/>
            <a:endCxn id="12" idx="0"/>
          </p:cNvCxnSpPr>
          <p:nvPr/>
        </p:nvCxnSpPr>
        <p:spPr>
          <a:xfrm rot="5400000">
            <a:off x="4135896" y="3986637"/>
            <a:ext cx="357190" cy="218249"/>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en angle 15"/>
          <p:cNvCxnSpPr>
            <a:stCxn id="7" idx="2"/>
            <a:endCxn id="10" idx="0"/>
          </p:cNvCxnSpPr>
          <p:nvPr/>
        </p:nvCxnSpPr>
        <p:spPr>
          <a:xfrm rot="16200000" flipH="1">
            <a:off x="4416501" y="3924280"/>
            <a:ext cx="357190" cy="342963"/>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en angle 17"/>
          <p:cNvCxnSpPr>
            <a:stCxn id="7" idx="2"/>
            <a:endCxn id="11" idx="0"/>
          </p:cNvCxnSpPr>
          <p:nvPr/>
        </p:nvCxnSpPr>
        <p:spPr>
          <a:xfrm rot="16200000" flipH="1">
            <a:off x="4291787" y="4048993"/>
            <a:ext cx="357190" cy="93535"/>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rot="5400000" flipH="1" flipV="1">
            <a:off x="4087716" y="3232520"/>
            <a:ext cx="297658" cy="13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rot="5400000">
            <a:off x="4461858" y="3232520"/>
            <a:ext cx="297658" cy="13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à coins arrondis 22"/>
          <p:cNvSpPr/>
          <p:nvPr/>
        </p:nvSpPr>
        <p:spPr>
          <a:xfrm>
            <a:off x="5421326" y="3380719"/>
            <a:ext cx="1122424" cy="535785"/>
          </a:xfrm>
          <a:prstGeom prst="roundRect">
            <a:avLst/>
          </a:prstGeom>
          <a:solidFill>
            <a:srgbClr val="00B050">
              <a:alpha val="8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Supervision Métier n</a:t>
            </a:r>
          </a:p>
        </p:txBody>
      </p:sp>
      <p:sp>
        <p:nvSpPr>
          <p:cNvPr id="24" name="Ellipse 23"/>
          <p:cNvSpPr/>
          <p:nvPr/>
        </p:nvSpPr>
        <p:spPr>
          <a:xfrm>
            <a:off x="5421326" y="4273695"/>
            <a:ext cx="685926" cy="29765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a:solidFill>
                  <a:schemeClr val="tx1"/>
                </a:solidFill>
              </a:rPr>
              <a:t>Capteur</a:t>
            </a:r>
            <a:endParaRPr lang="en-US" sz="800" dirty="0">
              <a:solidFill>
                <a:schemeClr val="tx1"/>
              </a:solidFill>
            </a:endParaRPr>
          </a:p>
        </p:txBody>
      </p:sp>
      <p:sp>
        <p:nvSpPr>
          <p:cNvPr id="25" name="Ellipse 24"/>
          <p:cNvSpPr/>
          <p:nvPr/>
        </p:nvSpPr>
        <p:spPr>
          <a:xfrm>
            <a:off x="5733110" y="4273695"/>
            <a:ext cx="685926" cy="29765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a:solidFill>
                  <a:schemeClr val="tx1"/>
                </a:solidFill>
              </a:rPr>
              <a:t>Capteur</a:t>
            </a:r>
            <a:endParaRPr lang="en-US" sz="800" dirty="0">
              <a:solidFill>
                <a:schemeClr val="tx1"/>
              </a:solidFill>
            </a:endParaRPr>
          </a:p>
        </p:txBody>
      </p:sp>
      <p:sp>
        <p:nvSpPr>
          <p:cNvPr id="26" name="Ellipse 25"/>
          <p:cNvSpPr/>
          <p:nvPr/>
        </p:nvSpPr>
        <p:spPr>
          <a:xfrm>
            <a:off x="5982538" y="4273695"/>
            <a:ext cx="685926" cy="297658"/>
          </a:xfrm>
          <a:prstGeom prst="ellipse">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a:solidFill>
                  <a:schemeClr val="tx1"/>
                </a:solidFill>
              </a:rPr>
              <a:t>Capteur</a:t>
            </a:r>
            <a:endParaRPr lang="en-US" sz="800" dirty="0">
              <a:solidFill>
                <a:schemeClr val="tx1"/>
              </a:solidFill>
            </a:endParaRPr>
          </a:p>
        </p:txBody>
      </p:sp>
      <p:cxnSp>
        <p:nvCxnSpPr>
          <p:cNvPr id="27" name="Connecteur en angle 26"/>
          <p:cNvCxnSpPr>
            <a:stCxn id="23" idx="2"/>
            <a:endCxn id="24" idx="0"/>
          </p:cNvCxnSpPr>
          <p:nvPr/>
        </p:nvCxnSpPr>
        <p:spPr>
          <a:xfrm rot="5400000">
            <a:off x="5694819" y="3985976"/>
            <a:ext cx="357190" cy="218249"/>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en angle 27"/>
          <p:cNvCxnSpPr>
            <a:stCxn id="23" idx="2"/>
            <a:endCxn id="26" idx="0"/>
          </p:cNvCxnSpPr>
          <p:nvPr/>
        </p:nvCxnSpPr>
        <p:spPr>
          <a:xfrm rot="16200000" flipH="1">
            <a:off x="5975424" y="3923618"/>
            <a:ext cx="357190" cy="342963"/>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stCxn id="23" idx="2"/>
            <a:endCxn id="25" idx="0"/>
          </p:cNvCxnSpPr>
          <p:nvPr/>
        </p:nvCxnSpPr>
        <p:spPr>
          <a:xfrm rot="16200000" flipH="1">
            <a:off x="5850710" y="4048332"/>
            <a:ext cx="357190" cy="93535"/>
          </a:xfrm>
          <a:prstGeom prst="bentConnector3">
            <a:avLst>
              <a:gd name="adj1" fmla="val 5000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rot="5400000" flipH="1" flipV="1">
            <a:off x="5646639" y="3231858"/>
            <a:ext cx="297658" cy="13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rot="5400000">
            <a:off x="6020780" y="3231858"/>
            <a:ext cx="297658" cy="13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Rectangle à coins arrondis 31"/>
          <p:cNvSpPr/>
          <p:nvPr/>
        </p:nvSpPr>
        <p:spPr>
          <a:xfrm>
            <a:off x="6917891" y="2547937"/>
            <a:ext cx="1470533" cy="892975"/>
          </a:xfrm>
          <a:prstGeom prst="roundRect">
            <a:avLst/>
          </a:prstGeom>
          <a:solidFill>
            <a:srgbClr val="00B050">
              <a:alpha val="8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SYSTEME D’INFORMATION GEOGRAPHIQUE</a:t>
            </a:r>
          </a:p>
        </p:txBody>
      </p:sp>
      <p:cxnSp>
        <p:nvCxnSpPr>
          <p:cNvPr id="35" name="Connecteur droit avec flèche 34"/>
          <p:cNvCxnSpPr/>
          <p:nvPr/>
        </p:nvCxnSpPr>
        <p:spPr>
          <a:xfrm rot="5400000">
            <a:off x="3274250" y="2756267"/>
            <a:ext cx="178595" cy="1386"/>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rot="5400000" flipH="1" flipV="1">
            <a:off x="2900787" y="2756282"/>
            <a:ext cx="177933" cy="693"/>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rot="5400000">
            <a:off x="3053896" y="2070991"/>
            <a:ext cx="119063" cy="13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rot="5400000" flipH="1" flipV="1">
            <a:off x="2929860" y="2071007"/>
            <a:ext cx="118402" cy="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rot="5400000">
            <a:off x="2027112" y="3172327"/>
            <a:ext cx="178595" cy="13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Connecteur droit avec flèche 45"/>
          <p:cNvCxnSpPr/>
          <p:nvPr/>
        </p:nvCxnSpPr>
        <p:spPr>
          <a:xfrm rot="5400000" flipH="1" flipV="1">
            <a:off x="1653649" y="3172342"/>
            <a:ext cx="177933" cy="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Rectangle à coins arrondis 47"/>
          <p:cNvSpPr/>
          <p:nvPr/>
        </p:nvSpPr>
        <p:spPr>
          <a:xfrm>
            <a:off x="4735400" y="2131216"/>
            <a:ext cx="1309495" cy="535785"/>
          </a:xfrm>
          <a:prstGeom prst="roundRect">
            <a:avLst/>
          </a:prstGeom>
          <a:solidFill>
            <a:srgbClr val="00B050">
              <a:alpha val="8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TABLEAUX DE BORD</a:t>
            </a:r>
          </a:p>
          <a:p>
            <a:pPr algn="ctr"/>
            <a:r>
              <a:rPr lang="en-US" sz="800" dirty="0"/>
              <a:t>AUTOMATISATION DES PROCEDURES </a:t>
            </a:r>
          </a:p>
          <a:p>
            <a:pPr algn="ctr"/>
            <a:r>
              <a:rPr lang="en-US" sz="800" dirty="0"/>
              <a:t>MACHINE LEARNING</a:t>
            </a:r>
          </a:p>
        </p:txBody>
      </p:sp>
      <p:cxnSp>
        <p:nvCxnSpPr>
          <p:cNvPr id="49" name="Connecteur droit avec flèche 48"/>
          <p:cNvCxnSpPr/>
          <p:nvPr/>
        </p:nvCxnSpPr>
        <p:spPr>
          <a:xfrm rot="5400000">
            <a:off x="2151826" y="2755605"/>
            <a:ext cx="178595" cy="1386"/>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rot="5400000" flipH="1" flipV="1">
            <a:off x="1778363" y="2755621"/>
            <a:ext cx="177933" cy="693"/>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rot="5400000">
            <a:off x="2059012" y="2011460"/>
            <a:ext cx="238127" cy="1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rot="5400000" flipH="1" flipV="1">
            <a:off x="1934974" y="2011475"/>
            <a:ext cx="237465" cy="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26" name="Picture 2" descr="Afficher l'image d'origine"/>
          <p:cNvPicPr>
            <a:picLocks noChangeAspect="1" noChangeArrowheads="1"/>
          </p:cNvPicPr>
          <p:nvPr/>
        </p:nvPicPr>
        <p:blipFill>
          <a:blip r:embed="rId3" cstate="print"/>
          <a:srcRect/>
          <a:stretch>
            <a:fillRect/>
          </a:stretch>
        </p:blipFill>
        <p:spPr bwMode="auto">
          <a:xfrm>
            <a:off x="1750618" y="1357305"/>
            <a:ext cx="241078" cy="187048"/>
          </a:xfrm>
          <a:prstGeom prst="rect">
            <a:avLst/>
          </a:prstGeom>
          <a:noFill/>
        </p:spPr>
      </p:pic>
      <p:pic>
        <p:nvPicPr>
          <p:cNvPr id="1028" name="Picture 4" descr="Afficher l'image d'origine"/>
          <p:cNvPicPr>
            <a:picLocks noChangeAspect="1" noChangeArrowheads="1"/>
          </p:cNvPicPr>
          <p:nvPr/>
        </p:nvPicPr>
        <p:blipFill>
          <a:blip r:embed="rId4" cstate="print"/>
          <a:srcRect/>
          <a:stretch>
            <a:fillRect/>
          </a:stretch>
        </p:blipFill>
        <p:spPr bwMode="auto">
          <a:xfrm>
            <a:off x="3093355" y="1099352"/>
            <a:ext cx="207837" cy="198421"/>
          </a:xfrm>
          <a:prstGeom prst="rect">
            <a:avLst/>
          </a:prstGeom>
          <a:noFill/>
        </p:spPr>
      </p:pic>
      <p:pic>
        <p:nvPicPr>
          <p:cNvPr id="1030" name="Picture 6" descr="Afficher l'image d'origine"/>
          <p:cNvPicPr>
            <a:picLocks noChangeAspect="1" noChangeArrowheads="1"/>
          </p:cNvPicPr>
          <p:nvPr/>
        </p:nvPicPr>
        <p:blipFill>
          <a:blip r:embed="rId5" cstate="screen"/>
          <a:srcRect/>
          <a:stretch>
            <a:fillRect/>
          </a:stretch>
        </p:blipFill>
        <p:spPr bwMode="auto">
          <a:xfrm>
            <a:off x="2099811" y="1222395"/>
            <a:ext cx="266026" cy="253973"/>
          </a:xfrm>
          <a:prstGeom prst="rect">
            <a:avLst/>
          </a:prstGeom>
          <a:noFill/>
        </p:spPr>
      </p:pic>
      <p:pic>
        <p:nvPicPr>
          <p:cNvPr id="1032" name="Picture 8" descr="Afficher l'image d'origine"/>
          <p:cNvPicPr>
            <a:picLocks noChangeAspect="1" noChangeArrowheads="1"/>
          </p:cNvPicPr>
          <p:nvPr/>
        </p:nvPicPr>
        <p:blipFill>
          <a:blip r:embed="rId6" cstate="screen"/>
          <a:srcRect/>
          <a:stretch>
            <a:fillRect/>
          </a:stretch>
        </p:blipFill>
        <p:spPr bwMode="auto">
          <a:xfrm>
            <a:off x="2511848" y="1099361"/>
            <a:ext cx="352845" cy="317476"/>
          </a:xfrm>
          <a:prstGeom prst="rect">
            <a:avLst/>
          </a:prstGeom>
          <a:noFill/>
        </p:spPr>
      </p:pic>
      <p:pic>
        <p:nvPicPr>
          <p:cNvPr id="1034" name="Picture 10" descr="Afficher l'image d'origine"/>
          <p:cNvPicPr>
            <a:picLocks noChangeAspect="1" noChangeArrowheads="1"/>
          </p:cNvPicPr>
          <p:nvPr/>
        </p:nvPicPr>
        <p:blipFill>
          <a:blip r:embed="rId7" cstate="screen"/>
          <a:srcRect/>
          <a:stretch>
            <a:fillRect/>
          </a:stretch>
        </p:blipFill>
        <p:spPr bwMode="auto">
          <a:xfrm>
            <a:off x="5296614" y="1059646"/>
            <a:ext cx="311784" cy="421378"/>
          </a:xfrm>
          <a:prstGeom prst="rect">
            <a:avLst/>
          </a:prstGeom>
          <a:noFill/>
        </p:spPr>
      </p:pic>
      <p:cxnSp>
        <p:nvCxnSpPr>
          <p:cNvPr id="58" name="Connecteur droit avec flèche 57"/>
          <p:cNvCxnSpPr/>
          <p:nvPr/>
        </p:nvCxnSpPr>
        <p:spPr>
          <a:xfrm rot="5400000">
            <a:off x="5456049" y="2755605"/>
            <a:ext cx="178595" cy="1386"/>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p:nvPr/>
        </p:nvCxnSpPr>
        <p:spPr>
          <a:xfrm rot="5400000" flipH="1" flipV="1">
            <a:off x="5082586" y="2755621"/>
            <a:ext cx="177933" cy="693"/>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5" name="Connecteur droit avec flèche 64"/>
          <p:cNvCxnSpPr/>
          <p:nvPr/>
        </p:nvCxnSpPr>
        <p:spPr>
          <a:xfrm rot="5400000" flipH="1" flipV="1">
            <a:off x="5395063" y="2041902"/>
            <a:ext cx="177933" cy="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ZoneTexte 65"/>
          <p:cNvSpPr txBox="1"/>
          <p:nvPr/>
        </p:nvSpPr>
        <p:spPr>
          <a:xfrm>
            <a:off x="3550619" y="1119178"/>
            <a:ext cx="810640" cy="230833"/>
          </a:xfrm>
          <a:prstGeom prst="rect">
            <a:avLst/>
          </a:prstGeom>
          <a:noFill/>
        </p:spPr>
        <p:txBody>
          <a:bodyPr wrap="square" rtlCol="0">
            <a:spAutoFit/>
          </a:bodyPr>
          <a:lstStyle/>
          <a:p>
            <a:r>
              <a:rPr lang="en-US" sz="1200" dirty="0" err="1"/>
              <a:t>Usagers</a:t>
            </a:r>
            <a:endParaRPr lang="en-US" sz="1200" dirty="0"/>
          </a:p>
        </p:txBody>
      </p:sp>
      <p:pic>
        <p:nvPicPr>
          <p:cNvPr id="1036" name="Picture 12" descr="Afficher l'image d'origine"/>
          <p:cNvPicPr>
            <a:picLocks noChangeAspect="1" noChangeArrowheads="1"/>
          </p:cNvPicPr>
          <p:nvPr/>
        </p:nvPicPr>
        <p:blipFill>
          <a:blip r:embed="rId8" cstate="screen"/>
          <a:srcRect/>
          <a:stretch>
            <a:fillRect/>
          </a:stretch>
        </p:blipFill>
        <p:spPr bwMode="auto">
          <a:xfrm>
            <a:off x="4673043" y="1000114"/>
            <a:ext cx="374126" cy="357175"/>
          </a:xfrm>
          <a:prstGeom prst="rect">
            <a:avLst/>
          </a:prstGeom>
          <a:noFill/>
        </p:spPr>
      </p:pic>
      <p:cxnSp>
        <p:nvCxnSpPr>
          <p:cNvPr id="70" name="Connecteur droit avec flèche 69"/>
          <p:cNvCxnSpPr/>
          <p:nvPr/>
        </p:nvCxnSpPr>
        <p:spPr>
          <a:xfrm rot="16200000" flipH="1">
            <a:off x="5263971" y="2036217"/>
            <a:ext cx="188812" cy="1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rot="5400000">
            <a:off x="4271268" y="2755605"/>
            <a:ext cx="178595" cy="1386"/>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4" name="Connecteur droit avec flèche 73"/>
          <p:cNvCxnSpPr/>
          <p:nvPr/>
        </p:nvCxnSpPr>
        <p:spPr>
          <a:xfrm rot="5400000" flipH="1" flipV="1">
            <a:off x="3897805" y="2755621"/>
            <a:ext cx="177933" cy="693"/>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p:nvPr/>
        </p:nvCxnSpPr>
        <p:spPr>
          <a:xfrm rot="5400000">
            <a:off x="4176321" y="2070991"/>
            <a:ext cx="119063" cy="13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Connecteur droit avec flèche 75"/>
          <p:cNvCxnSpPr/>
          <p:nvPr/>
        </p:nvCxnSpPr>
        <p:spPr>
          <a:xfrm rot="5400000" flipH="1" flipV="1">
            <a:off x="4052284" y="2071007"/>
            <a:ext cx="118402" cy="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Ellipse 3"/>
          <p:cNvSpPr/>
          <p:nvPr/>
        </p:nvSpPr>
        <p:spPr>
          <a:xfrm>
            <a:off x="1866982" y="1535900"/>
            <a:ext cx="4053199" cy="476253"/>
          </a:xfrm>
          <a:prstGeom prst="ellipse">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Internet</a:t>
            </a:r>
          </a:p>
        </p:txBody>
      </p:sp>
      <p:sp>
        <p:nvSpPr>
          <p:cNvPr id="54" name="Ellipse 53"/>
          <p:cNvSpPr/>
          <p:nvPr/>
        </p:nvSpPr>
        <p:spPr>
          <a:xfrm>
            <a:off x="3951858" y="3987059"/>
            <a:ext cx="1040603" cy="240875"/>
          </a:xfrm>
          <a:prstGeom prst="ellipse">
            <a:avLst/>
          </a:pr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Reseau</a:t>
            </a:r>
            <a:endParaRPr lang="en-US" sz="1000" dirty="0">
              <a:solidFill>
                <a:schemeClr val="tx1"/>
              </a:solidFill>
            </a:endParaRPr>
          </a:p>
        </p:txBody>
      </p:sp>
      <p:sp>
        <p:nvSpPr>
          <p:cNvPr id="55" name="Ellipse 54"/>
          <p:cNvSpPr/>
          <p:nvPr/>
        </p:nvSpPr>
        <p:spPr>
          <a:xfrm>
            <a:off x="5503543" y="3987059"/>
            <a:ext cx="1040603" cy="240875"/>
          </a:xfrm>
          <a:prstGeom prst="ellipse">
            <a:avLst/>
          </a:pr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Reseau</a:t>
            </a:r>
            <a:endParaRPr lang="en-US" sz="1000" dirty="0">
              <a:solidFill>
                <a:schemeClr val="tx1"/>
              </a:solidFill>
            </a:endParaRPr>
          </a:p>
        </p:txBody>
      </p:sp>
      <p:pic>
        <p:nvPicPr>
          <p:cNvPr id="17410" name="Picture 2" descr="Afficher l'image d'origine"/>
          <p:cNvPicPr>
            <a:picLocks noChangeAspect="1" noChangeArrowheads="1"/>
          </p:cNvPicPr>
          <p:nvPr/>
        </p:nvPicPr>
        <p:blipFill>
          <a:blip r:embed="rId9" cstate="print"/>
          <a:srcRect/>
          <a:stretch>
            <a:fillRect/>
          </a:stretch>
        </p:blipFill>
        <p:spPr bwMode="auto">
          <a:xfrm>
            <a:off x="6948264" y="1131590"/>
            <a:ext cx="1626668" cy="1032174"/>
          </a:xfrm>
          <a:prstGeom prst="rect">
            <a:avLst/>
          </a:prstGeom>
          <a:noFill/>
        </p:spPr>
      </p:pic>
      <p:sp>
        <p:nvSpPr>
          <p:cNvPr id="57" name="ZoneTexte 56"/>
          <p:cNvSpPr txBox="1"/>
          <p:nvPr/>
        </p:nvSpPr>
        <p:spPr>
          <a:xfrm>
            <a:off x="6948264" y="2139702"/>
            <a:ext cx="1656184" cy="261610"/>
          </a:xfrm>
          <a:prstGeom prst="rect">
            <a:avLst/>
          </a:prstGeom>
          <a:noFill/>
        </p:spPr>
        <p:txBody>
          <a:bodyPr wrap="square" rtlCol="0">
            <a:spAutoFit/>
          </a:bodyPr>
          <a:lstStyle/>
          <a:p>
            <a:r>
              <a:rPr lang="en-US" sz="1100" dirty="0"/>
              <a:t>Source: </a:t>
            </a:r>
            <a:r>
              <a:rPr lang="en-US" sz="1100" dirty="0" err="1"/>
              <a:t>Métropole</a:t>
            </a:r>
            <a:r>
              <a:rPr lang="en-US" sz="1100" dirty="0"/>
              <a:t> NCA</a:t>
            </a:r>
          </a:p>
        </p:txBody>
      </p:sp>
      <p:sp>
        <p:nvSpPr>
          <p:cNvPr id="60" name="Rectangle à coins arrondis 59"/>
          <p:cNvSpPr/>
          <p:nvPr/>
        </p:nvSpPr>
        <p:spPr>
          <a:xfrm>
            <a:off x="2647837" y="2139702"/>
            <a:ext cx="935354" cy="535785"/>
          </a:xfrm>
          <a:prstGeom prst="roundRect">
            <a:avLst/>
          </a:prstGeom>
          <a:solidFill>
            <a:srgbClr val="00B050">
              <a:alpha val="8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OPEN DATA</a:t>
            </a:r>
          </a:p>
        </p:txBody>
      </p:sp>
      <p:sp>
        <p:nvSpPr>
          <p:cNvPr id="61" name="Rectangle à coins arrondis 60"/>
          <p:cNvSpPr/>
          <p:nvPr/>
        </p:nvSpPr>
        <p:spPr>
          <a:xfrm>
            <a:off x="1587770" y="2139702"/>
            <a:ext cx="872997" cy="535785"/>
          </a:xfrm>
          <a:prstGeom prst="roundRect">
            <a:avLst/>
          </a:prstGeom>
          <a:solidFill>
            <a:srgbClr val="00B050">
              <a:alpha val="8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 USAGERS</a:t>
            </a:r>
          </a:p>
        </p:txBody>
      </p:sp>
      <p:sp>
        <p:nvSpPr>
          <p:cNvPr id="62" name="Rectangle à coins arrondis 61"/>
          <p:cNvSpPr/>
          <p:nvPr/>
        </p:nvSpPr>
        <p:spPr>
          <a:xfrm>
            <a:off x="3707904" y="2139702"/>
            <a:ext cx="935354" cy="535785"/>
          </a:xfrm>
          <a:prstGeom prst="roundRect">
            <a:avLst/>
          </a:prstGeom>
          <a:solidFill>
            <a:srgbClr val="00B050">
              <a:alpha val="8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APIs</a:t>
            </a:r>
          </a:p>
        </p:txBody>
      </p:sp>
      <p:pic>
        <p:nvPicPr>
          <p:cNvPr id="2" name="Picture 2" descr="Afficher l'image d'origin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09085" y="4240117"/>
            <a:ext cx="333184" cy="331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fficher l'image d'origi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94241" y="4227934"/>
            <a:ext cx="371596" cy="37159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323528" y="4082901"/>
            <a:ext cx="943202" cy="577081"/>
          </a:xfrm>
          <a:prstGeom prst="rect">
            <a:avLst/>
          </a:prstGeom>
          <a:noFill/>
        </p:spPr>
        <p:txBody>
          <a:bodyPr wrap="square" rtlCol="0">
            <a:spAutoFit/>
          </a:bodyPr>
          <a:lstStyle/>
          <a:p>
            <a:pPr algn="r"/>
            <a:r>
              <a:rPr lang="fr-FR" sz="1050" dirty="0"/>
              <a:t>Données non structurées</a:t>
            </a:r>
          </a:p>
          <a:p>
            <a:pPr algn="r"/>
            <a:r>
              <a:rPr lang="fr-FR" sz="1050" dirty="0"/>
              <a:t>Data Lake</a:t>
            </a:r>
          </a:p>
        </p:txBody>
      </p:sp>
      <p:sp>
        <p:nvSpPr>
          <p:cNvPr id="63" name="ZoneTexte 62"/>
          <p:cNvSpPr txBox="1"/>
          <p:nvPr/>
        </p:nvSpPr>
        <p:spPr>
          <a:xfrm>
            <a:off x="2339752" y="4157087"/>
            <a:ext cx="936104" cy="430887"/>
          </a:xfrm>
          <a:prstGeom prst="rect">
            <a:avLst/>
          </a:prstGeom>
          <a:noFill/>
        </p:spPr>
        <p:txBody>
          <a:bodyPr wrap="square" rtlCol="0">
            <a:spAutoFit/>
          </a:bodyPr>
          <a:lstStyle/>
          <a:p>
            <a:r>
              <a:rPr lang="fr-FR" sz="1050" dirty="0"/>
              <a:t>Données structurées</a:t>
            </a:r>
          </a:p>
        </p:txBody>
      </p:sp>
      <p:sp>
        <p:nvSpPr>
          <p:cNvPr id="13" name="ZoneTexte 12"/>
          <p:cNvSpPr txBox="1"/>
          <p:nvPr/>
        </p:nvSpPr>
        <p:spPr>
          <a:xfrm>
            <a:off x="310259" y="740983"/>
            <a:ext cx="6480720" cy="553998"/>
          </a:xfrm>
          <a:prstGeom prst="rect">
            <a:avLst/>
          </a:prstGeom>
          <a:noFill/>
        </p:spPr>
        <p:txBody>
          <a:bodyPr wrap="square" rtlCol="0">
            <a:spAutoFit/>
          </a:bodyPr>
          <a:lstStyle/>
          <a:p>
            <a:r>
              <a:rPr lang="fr-FR" sz="1200" dirty="0">
                <a:hlinkClick r:id="rId12"/>
              </a:rPr>
              <a:t>https://scows.nicecotedazur.org/services/api/Default.html</a:t>
            </a:r>
            <a:endParaRPr lang="fr-FR" sz="1200" dirty="0"/>
          </a:p>
          <a:p>
            <a:endParaRPr lang="fr-FR" dirty="0"/>
          </a:p>
        </p:txBody>
      </p:sp>
    </p:spTree>
    <p:extLst>
      <p:ext uri="{BB962C8B-B14F-4D97-AF65-F5344CB8AC3E}">
        <p14:creationId xmlns:p14="http://schemas.microsoft.com/office/powerpoint/2010/main" val="125188662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3964</Words>
  <Application>Microsoft Office PowerPoint</Application>
  <PresentationFormat>Affichage à l'écran (16:9)</PresentationFormat>
  <Paragraphs>577</Paragraphs>
  <Slides>43</Slides>
  <Notes>9</Notes>
  <HiddenSlides>3</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43</vt:i4>
      </vt:variant>
    </vt:vector>
  </HeadingPairs>
  <TitlesOfParts>
    <vt:vector size="49" baseType="lpstr">
      <vt:lpstr>Arial</vt:lpstr>
      <vt:lpstr>Calibri</vt:lpstr>
      <vt:lpstr>Helvetica</vt:lpstr>
      <vt:lpstr>Tahoma</vt:lpstr>
      <vt:lpstr>Times New Roman</vt:lpstr>
      <vt:lpstr>Thème Office</vt:lpstr>
      <vt:lpstr>Présentation PowerPoint</vt:lpstr>
      <vt:lpstr>Le projet </vt:lpstr>
      <vt:lpstr>Présentation PowerPoint</vt:lpstr>
      <vt:lpstr>Présentation PowerPoint</vt:lpstr>
      <vt:lpstr>Par conséquent, la gestion des villes pose aujourd’hui des challenges importants:</vt:lpstr>
      <vt:lpstr>Présentation PowerPoint</vt:lpstr>
      <vt:lpstr>Présentation PowerPoint</vt:lpstr>
      <vt:lpstr>Présentation PowerPoint</vt:lpstr>
      <vt:lpstr>Présentation PowerPoint</vt:lpstr>
      <vt:lpstr>Les capteurs sont une partie très importante d’un projet Smart Cities</vt:lpstr>
      <vt:lpstr>Réseaux d’objets connectés:potentiel du marché</vt:lpstr>
      <vt:lpstr>Réseaux d’objets connectés: </vt:lpstr>
      <vt:lpstr>Réseaux d’objets connectés: LORAWAN</vt:lpstr>
      <vt:lpstr>Réseaux d’objets connectés: choix de l’infrastructure</vt:lpstr>
      <vt:lpstr>Réseaux d’objets connectés: LORAWAN</vt:lpstr>
      <vt:lpstr>Réseaux d’objets connectés: LORAWAN</vt:lpstr>
      <vt:lpstr>Réseaux d’objets connectés: </vt:lpstr>
      <vt:lpstr>Réseaux d’objets connectés: </vt:lpstr>
      <vt:lpstr>Réseaux d’objets connectés: </vt:lpstr>
      <vt:lpstr>Présentation PowerPoint</vt:lpstr>
      <vt:lpstr>Objectifs du Mini Projet</vt:lpstr>
      <vt:lpstr>Architecture de la solution à mettre en place</vt:lpstr>
      <vt:lpstr>La carte ARM mbed Disco L072 lora</vt:lpstr>
      <vt:lpstr>La carte ARM mbed Disco L072 lora</vt:lpstr>
      <vt:lpstr>La carte metier à réaliser au format arduino:</vt:lpstr>
      <vt:lpstr>La carte metier à réaliser au format arduino:</vt:lpstr>
      <vt:lpstr>La carte ARM mbed Disco L072 lora</vt:lpstr>
      <vt:lpstr>Le principe du protocole loarawan et MQTT:</vt:lpstr>
      <vt:lpstr>Intégration de l’antenne sur le PCB</vt:lpstr>
      <vt:lpstr>Le principe du protocole loarawan et MQTT:</vt:lpstr>
      <vt:lpstr>Le Protocole MQTT (Message Queue Telemetry Transport)</vt:lpstr>
      <vt:lpstr>Le Protocole MQTT (Message Queue Telemetry Transport)</vt:lpstr>
      <vt:lpstr>Les différentes étapes de la SAE Lorawan</vt:lpstr>
      <vt:lpstr>Séances de projet tutoré consacrées à la carte métier</vt:lpstr>
      <vt:lpstr>Présentation PowerPoint</vt:lpstr>
      <vt:lpstr>NodeRED</vt:lpstr>
      <vt:lpstr>NodeRED est « event driven » </vt:lpstr>
      <vt:lpstr>Présentation PowerPoint</vt:lpstr>
      <vt:lpstr>Structure de la page nodeRED</vt:lpstr>
      <vt:lpstr>Exemple: Afficher les messages reçus dans l’onglet « debug » </vt:lpstr>
      <vt:lpstr>Exemple: récupération brute des données en provenance de TTN via le protocole MQTT</vt:lpstr>
      <vt:lpstr>Structure du message envoyé par la carte mBED</vt:lpstr>
      <vt:lpstr>Scenario-Envoi de l’autorisation de démarrage à la carte mBED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philippe</dc:creator>
  <cp:lastModifiedBy>Aliou Diallo</cp:lastModifiedBy>
  <cp:revision>166</cp:revision>
  <cp:lastPrinted>2016-11-03T15:15:06Z</cp:lastPrinted>
  <dcterms:created xsi:type="dcterms:W3CDTF">2015-12-24T10:17:24Z</dcterms:created>
  <dcterms:modified xsi:type="dcterms:W3CDTF">2023-10-23T13:14:19Z</dcterms:modified>
</cp:coreProperties>
</file>